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rels" ContentType="application/vnd.openxmlformats-package.relationships+xml"/>
  <Default Extension="png" ContentType="image/png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Masters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269fc5535f784fb1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6858000" cy="9144000"/>
  <p:defaultTextStyle>
    <a:lvl1pPr marL="0" lvl="0" algn="l" defTabSz="914400">
      <a:defRPr sz="1800" kern="1200">
        <a:solidFill>
          <a:schemeClr val="tx1"/>
        </a:solidFill>
        <a:latin typeface="Arial"/>
        <a:ea typeface="+mn-ea"/>
      </a:defRPr>
    </a:lvl1pPr>
    <a:lvl2pPr marL="457200" lvl="1" algn="l" defTabSz="914400">
      <a:defRPr sz="1800" kern="1200">
        <a:solidFill>
          <a:schemeClr val="tx1"/>
        </a:solidFill>
        <a:latin typeface="Arial"/>
        <a:ea typeface="+mn-ea"/>
      </a:defRPr>
    </a:lvl2pPr>
    <a:lvl3pPr marL="914400" lvl="2" algn="l" defTabSz="914400">
      <a:defRPr sz="1800" kern="1200">
        <a:solidFill>
          <a:schemeClr val="tx1"/>
        </a:solidFill>
        <a:latin typeface="Arial"/>
        <a:ea typeface="+mn-ea"/>
      </a:defRPr>
    </a:lvl3pPr>
    <a:lvl4pPr marL="1371600" lvl="3" algn="l" defTabSz="914400">
      <a:defRPr sz="1800" kern="1200">
        <a:solidFill>
          <a:schemeClr val="tx1"/>
        </a:solidFill>
        <a:latin typeface="Arial"/>
        <a:ea typeface="+mn-ea"/>
      </a:defRPr>
    </a:lvl4pPr>
    <a:lvl5pPr marL="1828800" lvl="4" algn="l" defTabSz="914400">
      <a:defRPr sz="1800" kern="1200">
        <a:solidFill>
          <a:schemeClr val="tx1"/>
        </a:solidFill>
        <a:latin typeface="Arial"/>
        <a:ea typeface="+mn-ea"/>
      </a:defRPr>
    </a:lvl5pPr>
    <a:lvl6pPr marL="2286000" lvl="5" algn="l" defTabSz="914400">
      <a:defRPr sz="1800" kern="1200">
        <a:solidFill>
          <a:schemeClr val="tx1"/>
        </a:solidFill>
        <a:latin typeface="Arial"/>
        <a:ea typeface="+mn-ea"/>
      </a:defRPr>
    </a:lvl6pPr>
    <a:lvl7pPr marL="2743200" lvl="6" algn="l" defTabSz="914400">
      <a:defRPr sz="1800" kern="1200">
        <a:solidFill>
          <a:schemeClr val="tx1"/>
        </a:solidFill>
        <a:latin typeface="Arial"/>
        <a:ea typeface="+mn-ea"/>
      </a:defRPr>
    </a:lvl7pPr>
    <a:lvl8pPr marL="3200400" lvl="7" algn="l" defTabSz="914400">
      <a:defRPr sz="1800" kern="1200">
        <a:solidFill>
          <a:schemeClr val="tx1"/>
        </a:solidFill>
        <a:latin typeface="Arial"/>
        <a:ea typeface="+mn-ea"/>
      </a:defRPr>
    </a:lvl8pPr>
    <a:lvl9pPr marL="3657600" lvl="8" algn="l" defTabSz="914400">
      <a:defRPr sz="1800" kern="1200">
        <a:solidFill>
          <a:schemeClr val="tx1"/>
        </a:solidFill>
        <a:latin typeface="Arial"/>
        <a:ea typeface="+mn-ea"/>
      </a:defRPr>
    </a:lvl9pPr>
  </p:defaultTextStyle>
</p:presentation>
</file>

<file path=ppt/tableStyles.xml><?xml version="1.0" encoding="utf-8"?>
<a:tblStyleLst xmlns:a="http://schemas.openxmlformats.org/drawingml/2006/main" def="{5C22544A-7EE6-4342-B048-85BDC9FD1C3A}"/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theme" Target="/ppt/slideMasters/theme/theme1.xml" Id="rId2" /><Relationship Type="http://schemas.openxmlformats.org/officeDocument/2006/relationships/slide" Target="/ppt/slides/slide1.xml" Id="rId3" /><Relationship Type="http://schemas.openxmlformats.org/officeDocument/2006/relationships/slide" Target="/ppt/slides/slide2.xml" Id="rId4" /><Relationship Type="http://schemas.openxmlformats.org/officeDocument/2006/relationships/slide" Target="/ppt/slides/slide3.xml" Id="rId5" /><Relationship Type="http://schemas.openxmlformats.org/officeDocument/2006/relationships/slide" Target="/ppt/slides/slide4.xml" Id="rId6" /><Relationship Type="http://schemas.openxmlformats.org/officeDocument/2006/relationships/slide" Target="/ppt/slides/slide5.xml" Id="rId7" /><Relationship Type="http://schemas.openxmlformats.org/officeDocument/2006/relationships/slide" Target="/ppt/slides/slide6.xml" Id="rId8" /><Relationship Type="http://schemas.openxmlformats.org/officeDocument/2006/relationships/slide" Target="/ppt/slides/slide7.xml" Id="rId9" /><Relationship Type="http://schemas.openxmlformats.org/officeDocument/2006/relationships/slide" Target="/ppt/slides/slide8.xml" Id="rId10" /><Relationship Type="http://schemas.openxmlformats.org/officeDocument/2006/relationships/slide" Target="/ppt/slides/slide9.xml" Id="rId11" /><Relationship Type="http://schemas.openxmlformats.org/officeDocument/2006/relationships/slide" Target="/ppt/slides/slide10.xml" Id="rId12" /><Relationship Type="http://schemas.openxmlformats.org/officeDocument/2006/relationships/slide" Target="/ppt/slides/slide11.xml" Id="rId13" /><Relationship Type="http://schemas.openxmlformats.org/officeDocument/2006/relationships/slide" Target="/ppt/slides/slide12.xml" Id="rId14" /><Relationship Type="http://schemas.openxmlformats.org/officeDocument/2006/relationships/slide" Target="/ppt/slides/slide13.xml" Id="rId15" /><Relationship Type="http://schemas.openxmlformats.org/officeDocument/2006/relationships/slide" Target="/ppt/slides/slide14.xml" Id="rId16" /><Relationship Type="http://schemas.openxmlformats.org/officeDocument/2006/relationships/slide" Target="/ppt/slides/slide15.xml" Id="rId17" /><Relationship Type="http://schemas.openxmlformats.org/officeDocument/2006/relationships/slide" Target="/ppt/slides/slide16.xml" Id="rId18" /><Relationship Type="http://schemas.openxmlformats.org/officeDocument/2006/relationships/slide" Target="/ppt/slides/slide17.xml" Id="rId19" /><Relationship Type="http://schemas.openxmlformats.org/officeDocument/2006/relationships/slide" Target="/ppt/slides/slide18.xml" Id="rId20" /><Relationship Type="http://schemas.openxmlformats.org/officeDocument/2006/relationships/slide" Target="/ppt/slides/slide19.xml" Id="rId21" /><Relationship Type="http://schemas.openxmlformats.org/officeDocument/2006/relationships/slide" Target="/ppt/slides/slide20.xml" Id="rId22" /><Relationship Type="http://schemas.openxmlformats.org/officeDocument/2006/relationships/slide" Target="/ppt/slides/slide21.xml" Id="rId23" /><Relationship Type="http://schemas.openxmlformats.org/officeDocument/2006/relationships/slide" Target="/ppt/slides/slide22.xml" Id="rId24" /><Relationship Type="http://schemas.openxmlformats.org/officeDocument/2006/relationships/slide" Target="/ppt/slides/slide23.xml" Id="rId25" /><Relationship Type="http://schemas.openxmlformats.org/officeDocument/2006/relationships/slide" Target="/ppt/slides/slide24.xml" Id="rId26" /><Relationship Type="http://schemas.openxmlformats.org/officeDocument/2006/relationships/slide" Target="/ppt/slides/slide25.xml" Id="rId27" /><Relationship Type="http://schemas.openxmlformats.org/officeDocument/2006/relationships/slide" Target="/ppt/slides/slide26.xml" Id="rId28" /><Relationship Type="http://schemas.openxmlformats.org/officeDocument/2006/relationships/slide" Target="/ppt/slides/slide27.xml" Id="rId29" /><Relationship Type="http://schemas.openxmlformats.org/officeDocument/2006/relationships/slide" Target="/ppt/slides/slide28.xml" Id="rId30" /><Relationship Type="http://schemas.openxmlformats.org/officeDocument/2006/relationships/slide" Target="/ppt/slides/slide29.xml" Id="rId31" /><Relationship Type="http://schemas.openxmlformats.org/officeDocument/2006/relationships/slide" Target="/ppt/slides/slide30.xml" Id="rId32" /><Relationship Type="http://schemas.openxmlformats.org/officeDocument/2006/relationships/slide" Target="/ppt/slides/slide31.xml" Id="rId33" /><Relationship Type="http://schemas.openxmlformats.org/officeDocument/2006/relationships/slide" Target="/ppt/slides/slide32.xml" Id="rId34" /><Relationship Type="http://schemas.openxmlformats.org/officeDocument/2006/relationships/slide" Target="/ppt/slides/slide33.xml" Id="rId35" /><Relationship Type="http://schemas.openxmlformats.org/officeDocument/2006/relationships/tableStyles" Target="/ppt/tableStyles.xml" Id="rId36" /></Relationship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066800" y="668122"/>
            <a:ext cx="10058400" cy="1085128"/>
          </a:xfrm>
        </p:spPr>
        <p:txBody>
          <a:bodyPr anchor="b"/>
          <a:lstStyle>
            <a:lvl1pPr lvl="0"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theme" Target="/ppt/slideMasters/theme/theme1.xml" Id="rId2" /><Relationship Type="http://schemas.openxmlformats.org/officeDocument/2006/relationships/image" Target="/ppt/media/image.png" Id="rId3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endParaRPr lang="en-US"/>
          </a:p>
        </p:txBody>
      </p:sp>
      <p:sp>
        <p:nvSpPr>
          <p:cNvPr id="1029" name="Rectangle 3"/>
          <p:cNvSpPr/>
          <p:nvPr>
            <p:ph type="body" idx="1"/>
          </p:nvPr>
        </p:nvSpPr>
        <p:spPr>
          <a:xfrm>
            <a:off x="1219201" y="1557338"/>
            <a:ext cx="9582151" cy="45259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en-US"/>
              <a:t>                  </a:t>
            </a:r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103" name="Rectangle 7"/>
          <p:cNvSpPr/>
          <p:nvPr/>
        </p:nvSpPr>
        <p:spPr>
          <a:xfrm>
            <a:off x="143933" y="109539"/>
            <a:ext cx="11861800" cy="6624637"/>
          </a:xfrm>
          <a:prstGeom prst="rect">
            <a:avLst/>
          </a:prstGeom>
          <a:noFill/>
          <a:ln w="50800">
            <a:solidFill>
              <a:srgbClr val="000080"/>
            </a:solidFill>
            <a:miter/>
          </a:ln>
        </p:spPr>
        <p:txBody>
          <a:bodyPr wrap="none" anchor="ctr"/>
          <a:lstStyle/>
          <a:p>
            <a:pPr marL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kern="1200" spc="0" baseline="0">
              <a:solidFill>
                <a:srgbClr val="000000"/>
              </a:solidFill>
              <a:latin typeface="Arial"/>
              <a:ea typeface="+mn-ea"/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10780185" y="5445125"/>
            <a:ext cx="1248833" cy="1276350"/>
            <a:chOff x="271" y="3249"/>
            <a:chExt cx="659" cy="1032"/>
          </a:xfrm>
        </p:grpSpPr>
        <p:pic>
          <p:nvPicPr>
            <p:cNvPr id="1026" name="Object 2"/>
            <p:cNvPicPr/>
            <p:nvPr/>
          </p:nvPicPr>
          <p:blipFill>
            <a:blip r:embed="rId3"/>
            <a:stretch/>
          </p:blipFill>
          <p:spPr>
            <a:xfrm>
              <a:off x="340" y="3249"/>
              <a:ext cx="453" cy="7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6" name="Text Box 10"/>
            <p:cNvSpPr txBox="1"/>
            <p:nvPr/>
          </p:nvSpPr>
          <p:spPr>
            <a:xfrm>
              <a:off x="271" y="3984"/>
              <a:ext cx="659" cy="297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marL="0" lvl="0" indent="0" algn="l" defTabSz="91440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None/>
              </a:pPr>
              <a:r>
                <a:rPr lang="en-AU" sz="1800" b="1" i="0" u="none" strike="noStrike" kern="1200" spc="0" baseline="0">
                  <a:solidFill>
                    <a:srgbClr val="009999"/>
                  </a:solidFill>
                  <a:latin typeface="Arial"/>
                  <a:ea typeface="+mn-ea"/>
                </a:rPr>
                <a:t>UNSW</a:t>
              </a:r>
              <a:endParaRPr lang="en-US" sz="1800" b="1" i="0" u="none" strike="noStrike" kern="1200" spc="0" baseline="0">
                <a:solidFill>
                  <a:srgbClr val="009999"/>
                </a:solidFill>
                <a:latin typeface="Arial"/>
                <a:ea typeface="+mn-ea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lvl="0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  <a:ea typeface="+mj-ea"/>
        </a:defRPr>
      </a:lvl1pPr>
      <a:lvl2pPr lvl="1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2pPr>
      <a:lvl3pPr lvl="2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3pPr>
      <a:lvl4pPr lvl="3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4pPr>
      <a:lvl5pPr lvl="4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5pPr>
      <a:lvl6pPr marL="457200" lvl="5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6pPr>
      <a:lvl7pPr marL="914400" lvl="6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7pPr>
      <a:lvl8pPr marL="1371600" lvl="7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8pPr>
      <a:lvl9pPr marL="1828800" lvl="8" algn="ctr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9pPr>
    </p:titleStyle>
    <p:bodyStyle>
      <a:lvl1pPr marL="342900" lvl="0" indent="-342900" algn="ctr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Arial"/>
          <a:ea typeface="+mn-ea"/>
        </a:defRPr>
      </a:lvl1pPr>
      <a:lvl2pPr marL="742950" lvl="1" indent="-285750" algn="l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/>
        </a:defRPr>
      </a:lvl2pPr>
      <a:lvl3pPr marL="1143000" lvl="2" indent="-228600" algn="l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/>
        </a:defRPr>
      </a:lvl3pPr>
      <a:lvl4pPr marL="1600200" lvl="3" indent="-228600" algn="l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</a:defRPr>
      </a:lvl4pPr>
      <a:lvl5pPr marL="2057400" lvl="4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5pPr>
      <a:lvl6pPr marL="2514600" lvl="5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6pPr>
      <a:lvl7pPr marL="2971800" lvl="6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7pPr>
      <a:lvl8pPr marL="3429000" lvl="7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8pPr>
      <a:lvl9pPr marL="3886200" lvl="8" indent="-228600" algn="l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Arial"/>
          <a:ea typeface="+mn-ea"/>
        </a:defRPr>
      </a:lvl1pPr>
      <a:lvl2pPr marL="457200" lvl="1" algn="l" defTabSz="914400">
        <a:defRPr sz="1800" kern="1200">
          <a:solidFill>
            <a:schemeClr val="tx1"/>
          </a:solidFill>
          <a:latin typeface="Arial"/>
          <a:ea typeface="+mn-ea"/>
        </a:defRPr>
      </a:lvl2pPr>
      <a:lvl3pPr marL="914400" lvl="2" algn="l" defTabSz="914400">
        <a:defRPr sz="1800" kern="1200">
          <a:solidFill>
            <a:schemeClr val="tx1"/>
          </a:solidFill>
          <a:latin typeface="Arial"/>
          <a:ea typeface="+mn-ea"/>
        </a:defRPr>
      </a:lvl3pPr>
      <a:lvl4pPr marL="1371600" lvl="3" algn="l" defTabSz="914400">
        <a:defRPr sz="1800" kern="1200">
          <a:solidFill>
            <a:schemeClr val="tx1"/>
          </a:solidFill>
          <a:latin typeface="Arial"/>
          <a:ea typeface="+mn-ea"/>
        </a:defRPr>
      </a:lvl4pPr>
      <a:lvl5pPr marL="1828800" lvl="4" algn="l" defTabSz="914400">
        <a:defRPr sz="1800" kern="1200">
          <a:solidFill>
            <a:schemeClr val="tx1"/>
          </a:solidFill>
          <a:latin typeface="Arial"/>
          <a:ea typeface="+mn-ea"/>
        </a:defRPr>
      </a:lvl5pPr>
      <a:lvl6pPr marL="2286000" lvl="5" algn="l" defTabSz="914400">
        <a:defRPr sz="1800" kern="1200">
          <a:solidFill>
            <a:schemeClr val="tx1"/>
          </a:solidFill>
          <a:latin typeface="Arial"/>
          <a:ea typeface="+mn-ea"/>
        </a:defRPr>
      </a:lvl6pPr>
      <a:lvl7pPr marL="2743200" lvl="6" algn="l" defTabSz="914400">
        <a:defRPr sz="1800" kern="1200">
          <a:solidFill>
            <a:schemeClr val="tx1"/>
          </a:solidFill>
          <a:latin typeface="Arial"/>
          <a:ea typeface="+mn-ea"/>
        </a:defRPr>
      </a:lvl7pPr>
      <a:lvl8pPr marL="3200400" lvl="7" algn="l" defTabSz="914400">
        <a:defRPr sz="1800" kern="1200">
          <a:solidFill>
            <a:schemeClr val="tx1"/>
          </a:solidFill>
          <a:latin typeface="Arial"/>
          <a:ea typeface="+mn-ea"/>
        </a:defRPr>
      </a:lvl8pPr>
      <a:lvl9pPr marL="3657600" lvl="8" algn="l" defTabSz="914400">
        <a:defRPr sz="1800" kern="1200">
          <a:solidFill>
            <a:schemeClr val="tx1"/>
          </a:solidFill>
          <a:latin typeface="Arial"/>
          <a:ea typeface="+mn-ea"/>
        </a:defRPr>
      </a:lvl9pPr>
    </p:otherStyle>
  </p:txStyles>
</p:sldMaster>
</file>

<file path=ppt/slideMasters/theme/theme1.xml><?xml version="1.0" encoding="utf-8"?>
<a:theme xmlns:thm15="http://schemas.microsoft.com/office/thememl/2012/main"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7.png" Id="rId2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7.png" Id="rId2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8.png" Id="rId2" /><Relationship Type="http://schemas.openxmlformats.org/officeDocument/2006/relationships/image" Target="/ppt/media/image8.png" Id="rId3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8.png" Id="rId2" /><Relationship Type="http://schemas.openxmlformats.org/officeDocument/2006/relationships/image" Target="/ppt/media/image8.png" Id="rId3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9.png" Id="rId2" /><Relationship Type="http://schemas.openxmlformats.org/officeDocument/2006/relationships/image" Target="/ppt/media/image3.png" Id="rId3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7.png" Id="rId2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10.png" Id="rId2" /><Relationship Type="http://schemas.openxmlformats.org/officeDocument/2006/relationships/image" Target="/ppt/media/image11.png" Id="rId3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10.png" Id="rId2" /><Relationship Type="http://schemas.openxmlformats.org/officeDocument/2006/relationships/image" Target="/ppt/media/image11.png" Id="rId3" /><Relationship Type="http://schemas.openxmlformats.org/officeDocument/2006/relationships/image" Target="/ppt/media/image12.png" Id="rId4" /><Relationship Type="http://schemas.openxmlformats.org/officeDocument/2006/relationships/image" Target="/ppt/media/image13.png" Id="rId5" /><Relationship Type="http://schemas.openxmlformats.org/officeDocument/2006/relationships/image" Target="/ppt/media/image14.png" Id="rId6" /><Relationship Type="http://schemas.openxmlformats.org/officeDocument/2006/relationships/image" Target="/ppt/media/image15.png" Id="rId7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16.png" Id="rId2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17.png" Id="rId2" /><Relationship Type="http://schemas.openxmlformats.org/officeDocument/2006/relationships/image" Target="/ppt/media/image18.png" Id="rId3" /><Relationship Type="http://schemas.openxmlformats.org/officeDocument/2006/relationships/image" Target="/ppt/media/image19.png" Id="rId4" /><Relationship Type="http://schemas.openxmlformats.org/officeDocument/2006/relationships/image" Target="/ppt/media/image20.png" Id="rId5" /><Relationship Type="http://schemas.openxmlformats.org/officeDocument/2006/relationships/image" Target="/ppt/media/image21.png" Id="rId6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2.png" Id="rId2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17.png" Id="rId2" /><Relationship Type="http://schemas.openxmlformats.org/officeDocument/2006/relationships/image" Target="/ppt/media/image18.png" Id="rId3" /><Relationship Type="http://schemas.openxmlformats.org/officeDocument/2006/relationships/image" Target="/ppt/media/image19.png" Id="rId4" /><Relationship Type="http://schemas.openxmlformats.org/officeDocument/2006/relationships/image" Target="/ppt/media/image20.png" Id="rId5" /><Relationship Type="http://schemas.openxmlformats.org/officeDocument/2006/relationships/image" Target="/ppt/media/image21.png" Id="rId6" /><Relationship Type="http://schemas.openxmlformats.org/officeDocument/2006/relationships/image" Target="/ppt/media/image22.png" Id="rId7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23.png" Id="rId2" /><Relationship Type="http://schemas.openxmlformats.org/officeDocument/2006/relationships/image" Target="/ppt/media/image22.png" Id="rId3" /><Relationship Type="http://schemas.openxmlformats.org/officeDocument/2006/relationships/image" Target="/ppt/media/image24.png" Id="rId4" /><Relationship Type="http://schemas.openxmlformats.org/officeDocument/2006/relationships/image" Target="/ppt/media/image25.png" Id="rId5" /><Relationship Type="http://schemas.openxmlformats.org/officeDocument/2006/relationships/image" Target="/ppt/media/image26.png" Id="rId6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23.png" Id="rId2" /><Relationship Type="http://schemas.openxmlformats.org/officeDocument/2006/relationships/image" Target="/ppt/media/image22.png" Id="rId3" /><Relationship Type="http://schemas.openxmlformats.org/officeDocument/2006/relationships/image" Target="/ppt/media/image24.png" Id="rId4" /><Relationship Type="http://schemas.openxmlformats.org/officeDocument/2006/relationships/image" Target="/ppt/media/image25.png" Id="rId5" /><Relationship Type="http://schemas.openxmlformats.org/officeDocument/2006/relationships/image" Target="/ppt/media/image26.png" Id="rId6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27.png" Id="rId2" /><Relationship Type="http://schemas.openxmlformats.org/officeDocument/2006/relationships/image" Target="/ppt/media/image28.png" Id="rId3" /><Relationship Type="http://schemas.openxmlformats.org/officeDocument/2006/relationships/image" Target="/ppt/media/image29.png" Id="rId4" /><Relationship Type="http://schemas.openxmlformats.org/officeDocument/2006/relationships/image" Target="/ppt/media/image26.png" Id="rId5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30.png" Id="rId2" /><Relationship Type="http://schemas.openxmlformats.org/officeDocument/2006/relationships/image" Target="/ppt/media/image29.png" Id="rId3" /><Relationship Type="http://schemas.openxmlformats.org/officeDocument/2006/relationships/image" Target="/ppt/media/image31.png" Id="rId4" /><Relationship Type="http://schemas.openxmlformats.org/officeDocument/2006/relationships/image" Target="/ppt/media/image32.png" Id="rId5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33.png" Id="rId2" /><Relationship Type="http://schemas.openxmlformats.org/officeDocument/2006/relationships/image" Target="/ppt/media/image34.png" Id="rId3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35.png" Id="rId2" /><Relationship Type="http://schemas.openxmlformats.org/officeDocument/2006/relationships/image" Target="/ppt/media/image36.png" Id="rId3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37.png" Id="rId2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37.png" Id="rId2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38.png" Id="rId2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2.png" Id="rId2" /><Relationship Type="http://schemas.openxmlformats.org/officeDocument/2006/relationships/image" Target="/ppt/media/image3.png" Id="rId3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39.png" Id="rId2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39.png" Id="rId2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40.png" Id="rId2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4.png" Id="rId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5.png" Id="rId2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6.png" Id="rId2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5.png" Id="rId2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" /><Relationship Type="http://schemas.openxmlformats.org/officeDocument/2006/relationships/image" Target="/ppt/media/image7.png" Id="rId2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 sz="4800"/>
              <a:t>Non-Steady State Corrosion by CO</a:t>
            </a:r>
            <a:r>
              <a:rPr lang="en-AU" sz="4800" baseline="-25000"/>
              <a:t>2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David Young </a:t>
            </a:r>
          </a:p>
          <a:p>
            <a:endParaRPr lang="en-AU"/>
          </a:p>
          <a:p>
            <a:r>
              <a:rPr lang="en-AU"/>
              <a:t>Lesson 3 Class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095" y="5699348"/>
            <a:ext cx="48245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/>
              <a:t>School of Materials Science &amp; Engineering</a:t>
            </a:r>
          </a:p>
          <a:p>
            <a:r>
              <a:rPr lang="en-AU" b="1"/>
              <a:t>University of New South Wales</a:t>
            </a:r>
          </a:p>
          <a:p>
            <a:r>
              <a:rPr lang="en-AU" b="1"/>
              <a:t>Sydney, Australia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Non-equilibrium Boundary Condition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1981200"/>
            <a:ext cx="9144000" cy="1085128"/>
          </a:xfrm>
          <a:blipFill>
            <a:blip r:embed="rId2"/>
            <a:stretch>
              <a:fillRect t="-3933"/>
            </a:stretch>
          </a:blipFill>
        </p:spPr>
        <p:txBody>
          <a:bodyPr/>
          <a:lstStyle/>
          <a:p>
            <a:r>
              <a:rPr lang="en-AU"/>
              <a:t> </a:t>
            </a:r>
          </a:p>
        </p:txBody>
      </p:sp>
      <p:sp>
        <p:nvSpPr>
          <p:cNvPr id="4" name="Rectangle 3"/>
          <p:cNvSpPr/>
          <p:nvPr/>
        </p:nvSpPr>
        <p:spPr>
          <a:xfrm>
            <a:off x="4619625" y="3771900"/>
            <a:ext cx="561975" cy="2171700"/>
          </a:xfrm>
          <a:prstGeom prst="rect">
            <a:avLst/>
          </a:prstGeom>
          <a:solidFill>
            <a:srgbClr val="92D050">
              <a:alpha val="61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81600" y="4381500"/>
            <a:ext cx="173355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</p:cxnSp>
      <p:sp>
        <p:nvSpPr>
          <p:cNvPr id="27" name="Oval 26"/>
          <p:cNvSpPr/>
          <p:nvPr/>
        </p:nvSpPr>
        <p:spPr>
          <a:xfrm>
            <a:off x="4619625" y="2396913"/>
            <a:ext cx="2857500" cy="57893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619625" y="2692191"/>
            <a:ext cx="585787" cy="1689309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</p:cxnSp>
      <p:sp>
        <p:nvSpPr>
          <p:cNvPr id="5" name="TextBox 4"/>
          <p:cNvSpPr txBox="1"/>
          <p:nvPr/>
        </p:nvSpPr>
        <p:spPr>
          <a:xfrm>
            <a:off x="7267575" y="4114800"/>
            <a:ext cx="3648075" cy="7429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endParaRPr lang="en-AU"/>
          </a:p>
        </p:txBody>
      </p:sp>
      <p:sp>
        <p:nvSpPr>
          <p:cNvPr id="7" name="TextBox 6"/>
          <p:cNvSpPr txBox="1"/>
          <p:nvPr/>
        </p:nvSpPr>
        <p:spPr>
          <a:xfrm>
            <a:off x="5924550" y="4991101"/>
            <a:ext cx="838200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/>
              <a:t>Alloy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7225" y="6002841"/>
            <a:ext cx="838200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/>
              <a:t>Oxide scale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Non-equilibrium Boundary Condition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1981200"/>
            <a:ext cx="9144000" cy="1085128"/>
          </a:xfrm>
          <a:blipFill>
            <a:blip r:embed="rId2"/>
            <a:stretch>
              <a:fillRect t="-3933"/>
            </a:stretch>
          </a:blipFill>
        </p:spPr>
        <p:txBody>
          <a:bodyPr/>
          <a:lstStyle/>
          <a:p>
            <a:r>
              <a:rPr lang="en-AU"/>
              <a:t> </a:t>
            </a:r>
          </a:p>
        </p:txBody>
      </p:sp>
      <p:sp>
        <p:nvSpPr>
          <p:cNvPr id="4" name="Rectangle 3"/>
          <p:cNvSpPr/>
          <p:nvPr/>
        </p:nvSpPr>
        <p:spPr>
          <a:xfrm>
            <a:off x="4619625" y="3771900"/>
            <a:ext cx="561975" cy="2171700"/>
          </a:xfrm>
          <a:prstGeom prst="rect">
            <a:avLst/>
          </a:prstGeom>
          <a:solidFill>
            <a:srgbClr val="92D050">
              <a:alpha val="61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81600" y="4381500"/>
            <a:ext cx="173355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</p:cxnSp>
      <p:cxnSp>
        <p:nvCxnSpPr>
          <p:cNvPr id="7" name="Straight Arrow Connector 6"/>
          <p:cNvCxnSpPr/>
          <p:nvPr/>
        </p:nvCxnSpPr>
        <p:spPr>
          <a:xfrm>
            <a:off x="5772150" y="4381500"/>
            <a:ext cx="447675" cy="2952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</p:cxnSp>
      <p:cxnSp>
        <p:nvCxnSpPr>
          <p:cNvPr id="8" name="Straight Arrow Connector 7"/>
          <p:cNvCxnSpPr/>
          <p:nvPr/>
        </p:nvCxnSpPr>
        <p:spPr>
          <a:xfrm flipV="1">
            <a:off x="5591175" y="4162425"/>
            <a:ext cx="180975" cy="219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</p:cxnSp>
      <p:sp>
        <p:nvSpPr>
          <p:cNvPr id="14" name="Oval 13"/>
          <p:cNvSpPr/>
          <p:nvPr/>
        </p:nvSpPr>
        <p:spPr>
          <a:xfrm>
            <a:off x="5410200" y="3924300"/>
            <a:ext cx="180975" cy="19049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334000" y="4762503"/>
            <a:ext cx="180975" cy="19049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805487" y="4005266"/>
            <a:ext cx="180975" cy="19049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496052" y="4952997"/>
            <a:ext cx="180975" cy="19049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019800" y="4533900"/>
            <a:ext cx="180975" cy="19049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776912" y="5320438"/>
            <a:ext cx="180975" cy="19049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405564" y="3619507"/>
            <a:ext cx="180975" cy="19049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619625" y="2396913"/>
            <a:ext cx="2857500" cy="57893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619625" y="2692191"/>
            <a:ext cx="585787" cy="1689309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</p:cxnSp>
      <p:sp>
        <p:nvSpPr>
          <p:cNvPr id="5" name="TextBox 4"/>
          <p:cNvSpPr txBox="1"/>
          <p:nvPr/>
        </p:nvSpPr>
        <p:spPr>
          <a:xfrm>
            <a:off x="8124825" y="3429000"/>
            <a:ext cx="2676525" cy="2031325"/>
          </a:xfrm>
          <a:prstGeom prst="rect">
            <a:avLst/>
          </a:prstGeom>
          <a:solidFill>
            <a:srgbClr val="FFFF00">
              <a:alpha val="45000"/>
            </a:srgbClr>
          </a:solidFill>
        </p:spPr>
        <p:txBody>
          <a:bodyPr wrap="square">
            <a:spAutoFit/>
          </a:bodyPr>
          <a:lstStyle/>
          <a:p>
            <a:r>
              <a:rPr lang="en-AU"/>
              <a:t>THREE PROCESSES</a:t>
            </a:r>
          </a:p>
          <a:p>
            <a:r>
              <a:rPr lang="en-AU"/>
              <a:t>1.</a:t>
            </a:r>
          </a:p>
          <a:p>
            <a:endParaRPr lang="en-AU"/>
          </a:p>
          <a:p>
            <a:r>
              <a:rPr lang="en-AU"/>
              <a:t>2.</a:t>
            </a:r>
          </a:p>
          <a:p>
            <a:endParaRPr lang="en-AU"/>
          </a:p>
          <a:p>
            <a:r>
              <a:rPr lang="en-AU"/>
              <a:t>3.</a:t>
            </a:r>
          </a:p>
          <a:p>
            <a:endParaRPr lang="en-A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Carbon Injection at Oxide-Alloy Interface</a:t>
            </a:r>
          </a:p>
        </p:txBody>
      </p:sp>
      <p:sp>
        <p:nvSpPr>
          <p:cNvPr id="4" name="Rectangle 2"/>
          <p:cNvSpPr/>
          <p:nvPr/>
        </p:nvSpPr>
        <p:spPr>
          <a:xfrm flipV="1">
            <a:off x="5476568" y="3333134"/>
            <a:ext cx="15413736" cy="457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>
            <a:spAutoFit/>
          </a:bodyPr>
          <a:lstStyle/>
          <a:p>
            <a:endParaRPr lang="en-AU"/>
          </a:p>
        </p:txBody>
      </p:sp>
      <p:pic>
        <p:nvPicPr>
          <p:cNvPr id="5" name="Object 4"/>
          <p:cNvPicPr/>
          <p:nvPr/>
        </p:nvPicPr>
        <p:blipFill>
          <a:blip r:embed="rId2"/>
          <a:stretch/>
        </p:blipFill>
        <p:spPr>
          <a:xfrm>
            <a:off x="3618271" y="2733367"/>
            <a:ext cx="3905123" cy="1006475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 flipV="1">
            <a:off x="1760715" y="3378854"/>
            <a:ext cx="1857556" cy="1478281"/>
          </a:xfrm>
          <a:prstGeom prst="straightConnector1">
            <a:avLst/>
          </a:prstGeom>
          <a:ln w="15875">
            <a:solidFill>
              <a:srgbClr val="FF0000"/>
            </a:solidFill>
            <a:prstDash val="solid"/>
            <a:tailEnd type="triangle"/>
          </a:ln>
        </p:spPr>
      </p:cxnSp>
      <p:sp>
        <p:nvSpPr>
          <p:cNvPr id="8" name="Rectangle 4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ctr" anchorCtr="0">
            <a:spAutoFit/>
          </a:bodyPr>
          <a:lstStyle/>
          <a:p>
            <a:endParaRPr lang="en-AU"/>
          </a:p>
        </p:txBody>
      </p:sp>
      <p:pic>
        <p:nvPicPr>
          <p:cNvPr id="9" name="Object 8"/>
          <p:cNvPicPr/>
          <p:nvPr/>
        </p:nvPicPr>
        <p:blipFill>
          <a:blip r:embed="rId3"/>
          <a:stretch/>
        </p:blipFill>
        <p:spPr>
          <a:xfrm>
            <a:off x="0" y="0"/>
            <a:ext cx="1539875" cy="396875"/>
          </a:xfrm>
          <a:prstGeom prst="rect">
            <a:avLst/>
          </a:prstGeom>
          <a:noFill/>
        </p:spPr>
      </p:pic>
      <p:cxnSp>
        <p:nvCxnSpPr>
          <p:cNvPr id="10" name="Straight Arrow Connector 9"/>
          <p:cNvCxnSpPr/>
          <p:nvPr/>
        </p:nvCxnSpPr>
        <p:spPr>
          <a:xfrm flipV="1">
            <a:off x="3955025" y="3559348"/>
            <a:ext cx="317949" cy="1297787"/>
          </a:xfrm>
          <a:prstGeom prst="straightConnector1">
            <a:avLst/>
          </a:prstGeom>
          <a:ln w="15875">
            <a:solidFill>
              <a:srgbClr val="FF0000"/>
            </a:solidFill>
            <a:prstDash val="solid"/>
            <a:tailEnd type="triangle"/>
          </a:ln>
        </p:spPr>
      </p:cxnSp>
      <p:cxnSp>
        <p:nvCxnSpPr>
          <p:cNvPr id="11" name="Straight Arrow Connector 10"/>
          <p:cNvCxnSpPr/>
          <p:nvPr/>
        </p:nvCxnSpPr>
        <p:spPr>
          <a:xfrm flipV="1">
            <a:off x="5329083" y="3559349"/>
            <a:ext cx="0" cy="1297786"/>
          </a:xfrm>
          <a:prstGeom prst="straightConnector1">
            <a:avLst/>
          </a:prstGeom>
          <a:ln w="15875">
            <a:solidFill>
              <a:srgbClr val="FF0000"/>
            </a:solidFill>
            <a:prstDash val="solid"/>
            <a:tailEnd type="triangle"/>
          </a:ln>
        </p:spPr>
      </p:cxnSp>
      <p:cxnSp>
        <p:nvCxnSpPr>
          <p:cNvPr id="12" name="Straight Arrow Connector 11"/>
          <p:cNvCxnSpPr/>
          <p:nvPr/>
        </p:nvCxnSpPr>
        <p:spPr>
          <a:xfrm flipH="1" flipV="1">
            <a:off x="7192297" y="3739843"/>
            <a:ext cx="1312606" cy="1117292"/>
          </a:xfrm>
          <a:prstGeom prst="straightConnector1">
            <a:avLst/>
          </a:prstGeom>
          <a:ln w="15875">
            <a:solidFill>
              <a:srgbClr val="FF0000"/>
            </a:solidFill>
            <a:prstDash val="solid"/>
            <a:tailEnd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Carbon Injection at Oxide-Alloy Interface</a:t>
            </a:r>
          </a:p>
        </p:txBody>
      </p:sp>
      <p:sp>
        <p:nvSpPr>
          <p:cNvPr id="4" name="Rectangle 2"/>
          <p:cNvSpPr/>
          <p:nvPr/>
        </p:nvSpPr>
        <p:spPr>
          <a:xfrm flipV="1">
            <a:off x="5476568" y="3333134"/>
            <a:ext cx="15413736" cy="4571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>
            <a:spAutoFit/>
          </a:bodyPr>
          <a:lstStyle/>
          <a:p>
            <a:endParaRPr lang="en-AU"/>
          </a:p>
        </p:txBody>
      </p:sp>
      <p:pic>
        <p:nvPicPr>
          <p:cNvPr id="5" name="Object 4"/>
          <p:cNvPicPr/>
          <p:nvPr/>
        </p:nvPicPr>
        <p:blipFill>
          <a:blip r:embed="rId2"/>
          <a:stretch/>
        </p:blipFill>
        <p:spPr>
          <a:xfrm>
            <a:off x="3618271" y="2733367"/>
            <a:ext cx="3905123" cy="1006475"/>
          </a:xfrm>
          <a:prstGeom prst="rect">
            <a:avLst/>
          </a:prstGeom>
          <a:noFill/>
        </p:spPr>
      </p:pic>
      <p:cxnSp>
        <p:nvCxnSpPr>
          <p:cNvPr id="7" name="Straight Arrow Connector 6"/>
          <p:cNvCxnSpPr/>
          <p:nvPr/>
        </p:nvCxnSpPr>
        <p:spPr>
          <a:xfrm flipV="1">
            <a:off x="1760715" y="3378854"/>
            <a:ext cx="1857556" cy="1478281"/>
          </a:xfrm>
          <a:prstGeom prst="straightConnector1">
            <a:avLst/>
          </a:prstGeom>
          <a:ln w="15875">
            <a:solidFill>
              <a:srgbClr val="FF0000"/>
            </a:solidFill>
            <a:prstDash val="solid"/>
            <a:tailEnd type="triangle"/>
          </a:ln>
        </p:spPr>
      </p:cxnSp>
      <p:sp>
        <p:nvSpPr>
          <p:cNvPr id="8" name="Rectangle 4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numCol="1" anchor="ctr" anchorCtr="0">
            <a:spAutoFit/>
          </a:bodyPr>
          <a:lstStyle/>
          <a:p>
            <a:endParaRPr lang="en-AU"/>
          </a:p>
        </p:txBody>
      </p:sp>
      <p:pic>
        <p:nvPicPr>
          <p:cNvPr id="9" name="Object 8"/>
          <p:cNvPicPr/>
          <p:nvPr/>
        </p:nvPicPr>
        <p:blipFill>
          <a:blip r:embed="rId3"/>
          <a:stretch/>
        </p:blipFill>
        <p:spPr>
          <a:xfrm>
            <a:off x="0" y="0"/>
            <a:ext cx="1539875" cy="396875"/>
          </a:xfrm>
          <a:prstGeom prst="rect">
            <a:avLst/>
          </a:prstGeom>
          <a:noFill/>
        </p:spPr>
      </p:pic>
      <p:cxnSp>
        <p:nvCxnSpPr>
          <p:cNvPr id="10" name="Straight Arrow Connector 9"/>
          <p:cNvCxnSpPr/>
          <p:nvPr/>
        </p:nvCxnSpPr>
        <p:spPr>
          <a:xfrm flipV="1">
            <a:off x="3955025" y="3559348"/>
            <a:ext cx="317949" cy="1297787"/>
          </a:xfrm>
          <a:prstGeom prst="straightConnector1">
            <a:avLst/>
          </a:prstGeom>
          <a:ln w="15875">
            <a:solidFill>
              <a:srgbClr val="FF0000"/>
            </a:solidFill>
            <a:prstDash val="solid"/>
            <a:tailEnd type="triangle"/>
          </a:ln>
        </p:spPr>
      </p:cxnSp>
      <p:cxnSp>
        <p:nvCxnSpPr>
          <p:cNvPr id="11" name="Straight Arrow Connector 10"/>
          <p:cNvCxnSpPr/>
          <p:nvPr/>
        </p:nvCxnSpPr>
        <p:spPr>
          <a:xfrm flipV="1">
            <a:off x="5329083" y="3559349"/>
            <a:ext cx="0" cy="1297786"/>
          </a:xfrm>
          <a:prstGeom prst="straightConnector1">
            <a:avLst/>
          </a:prstGeom>
          <a:ln w="15875">
            <a:solidFill>
              <a:srgbClr val="FF0000"/>
            </a:solidFill>
            <a:prstDash val="solid"/>
            <a:tailEnd type="triangle"/>
          </a:ln>
        </p:spPr>
      </p:cxnSp>
      <p:cxnSp>
        <p:nvCxnSpPr>
          <p:cNvPr id="12" name="Straight Arrow Connector 11"/>
          <p:cNvCxnSpPr/>
          <p:nvPr/>
        </p:nvCxnSpPr>
        <p:spPr>
          <a:xfrm flipH="1" flipV="1">
            <a:off x="7192297" y="3739843"/>
            <a:ext cx="1312606" cy="1117292"/>
          </a:xfrm>
          <a:prstGeom prst="straightConnector1">
            <a:avLst/>
          </a:prstGeom>
          <a:ln w="15875">
            <a:solidFill>
              <a:srgbClr val="FF0000"/>
            </a:solidFill>
            <a:prstDash val="solid"/>
            <a:tailEnd type="triangle"/>
          </a:ln>
        </p:spPr>
      </p:cxnSp>
      <p:sp>
        <p:nvSpPr>
          <p:cNvPr id="3" name="TextBox 2"/>
          <p:cNvSpPr txBox="1"/>
          <p:nvPr/>
        </p:nvSpPr>
        <p:spPr>
          <a:xfrm>
            <a:off x="3024293" y="5498450"/>
            <a:ext cx="249736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/>
              <a:t>Carbon injection rate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1862" y="5498450"/>
            <a:ext cx="249736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/>
              <a:t>Carbon removal rate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Carburisation Kinetics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5265174" y="2028825"/>
            <a:ext cx="5682692" cy="3947373"/>
          </a:xfrm>
          <a:prstGeom prst="rect">
            <a:avLst/>
          </a:prstGeom>
        </p:spPr>
      </p:pic>
      <p:pic>
        <p:nvPicPr>
          <p:cNvPr id="6" name="Picture 2"/>
          <p:cNvPicPr/>
          <p:nvPr/>
        </p:nvPicPr>
        <p:blipFill>
          <a:blip r:embed="rId3"/>
          <a:stretch/>
        </p:blipFill>
        <p:spPr>
          <a:xfrm>
            <a:off x="560388" y="2028825"/>
            <a:ext cx="4688232" cy="357410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3505199" y="6012231"/>
            <a:ext cx="4886325" cy="646331"/>
          </a:xfrm>
          <a:prstGeom prst="rect">
            <a:avLst/>
          </a:prstGeom>
          <a:solidFill>
            <a:srgbClr val="FF0000">
              <a:alpha val="34000"/>
            </a:srgbClr>
          </a:solidFill>
        </p:spPr>
        <p:txBody>
          <a:bodyPr wrap="square">
            <a:spAutoFit/>
          </a:bodyPr>
          <a:lstStyle/>
          <a:p>
            <a:r>
              <a:rPr lang="en-AU" b="1"/>
              <a:t>Parabolic (steady-state) kinetics</a:t>
            </a:r>
          </a:p>
          <a:p>
            <a:r>
              <a:rPr lang="en-AU" b="1"/>
              <a:t>BUT, non steady state boundary condition!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Non-equilibrium Boundary Condition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1981200"/>
            <a:ext cx="9144000" cy="1085128"/>
          </a:xfrm>
          <a:blipFill>
            <a:blip r:embed="rId2"/>
            <a:stretch>
              <a:fillRect t="-3933"/>
            </a:stretch>
          </a:blipFill>
        </p:spPr>
        <p:txBody>
          <a:bodyPr/>
          <a:lstStyle/>
          <a:p>
            <a:r>
              <a:rPr lang="en-AU"/>
              <a:t> </a:t>
            </a:r>
          </a:p>
        </p:txBody>
      </p:sp>
      <p:sp>
        <p:nvSpPr>
          <p:cNvPr id="4" name="Rectangle 3"/>
          <p:cNvSpPr/>
          <p:nvPr/>
        </p:nvSpPr>
        <p:spPr>
          <a:xfrm>
            <a:off x="4619625" y="3771900"/>
            <a:ext cx="561975" cy="2171700"/>
          </a:xfrm>
          <a:prstGeom prst="rect">
            <a:avLst/>
          </a:prstGeom>
          <a:solidFill>
            <a:srgbClr val="92D050">
              <a:alpha val="61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81600" y="4381500"/>
            <a:ext cx="1733550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</p:cxnSp>
      <p:cxnSp>
        <p:nvCxnSpPr>
          <p:cNvPr id="7" name="Straight Arrow Connector 6"/>
          <p:cNvCxnSpPr/>
          <p:nvPr/>
        </p:nvCxnSpPr>
        <p:spPr>
          <a:xfrm>
            <a:off x="5772150" y="4381500"/>
            <a:ext cx="447675" cy="2952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</p:cxnSp>
      <p:cxnSp>
        <p:nvCxnSpPr>
          <p:cNvPr id="8" name="Straight Arrow Connector 7"/>
          <p:cNvCxnSpPr/>
          <p:nvPr/>
        </p:nvCxnSpPr>
        <p:spPr>
          <a:xfrm flipV="1">
            <a:off x="5591175" y="4162425"/>
            <a:ext cx="180975" cy="2190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</p:cxnSp>
      <p:sp>
        <p:nvSpPr>
          <p:cNvPr id="14" name="Oval 13"/>
          <p:cNvSpPr/>
          <p:nvPr/>
        </p:nvSpPr>
        <p:spPr>
          <a:xfrm>
            <a:off x="5410200" y="3924300"/>
            <a:ext cx="180975" cy="19049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334000" y="4762503"/>
            <a:ext cx="180975" cy="19049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805487" y="4005266"/>
            <a:ext cx="180975" cy="19049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6496052" y="4952997"/>
            <a:ext cx="180975" cy="19049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019800" y="4533900"/>
            <a:ext cx="180975" cy="19049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776912" y="5320438"/>
            <a:ext cx="180975" cy="19049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6405564" y="3619507"/>
            <a:ext cx="180975" cy="190494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619625" y="2396913"/>
            <a:ext cx="2857500" cy="57893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619625" y="2692191"/>
            <a:ext cx="585787" cy="1689309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</p:cxnSp>
      <p:sp>
        <p:nvSpPr>
          <p:cNvPr id="9" name="TextBox 8"/>
          <p:cNvSpPr txBox="1"/>
          <p:nvPr/>
        </p:nvSpPr>
        <p:spPr>
          <a:xfrm>
            <a:off x="2771775" y="6021165"/>
            <a:ext cx="6000750" cy="646331"/>
          </a:xfrm>
          <a:prstGeom prst="rect">
            <a:avLst/>
          </a:prstGeom>
          <a:solidFill>
            <a:srgbClr val="FF0000">
              <a:alpha val="27000"/>
            </a:srgbClr>
          </a:solidFill>
        </p:spPr>
        <p:txBody>
          <a:bodyPr wrap="square">
            <a:spAutoFit/>
          </a:bodyPr>
          <a:lstStyle/>
          <a:p>
            <a:r>
              <a:rPr lang="en-AU"/>
              <a:t>C diffusion via ferrite matrix, not the precipitates</a:t>
            </a:r>
          </a:p>
          <a:p>
            <a:r>
              <a:rPr lang="en-AU"/>
              <a:t>Measured C concentration is for (matrix + precipitates)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blipFill>
            <a:blip r:embed="rId2"/>
            <a:stretch>
              <a:fillRect b="-26404"/>
            </a:stretch>
          </a:blipFill>
        </p:spPr>
        <p:txBody>
          <a:bodyPr/>
          <a:lstStyle/>
          <a:p>
            <a:r>
              <a:rPr lang="en-AU"/>
              <a:t> 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6208644" y="3303923"/>
            <a:ext cx="5280992" cy="1655762"/>
          </a:xfrm>
        </p:spPr>
        <p:txBody>
          <a:bodyPr/>
          <a:lstStyle/>
          <a:p>
            <a:r>
              <a:rPr lang="en-AU"/>
              <a:t>Assume local equilibrium</a:t>
            </a:r>
          </a:p>
          <a:p>
            <a:r>
              <a:rPr lang="en-AU"/>
              <a:t>Use phase diagram</a:t>
            </a:r>
          </a:p>
          <a:p>
            <a:r>
              <a:rPr lang="en-AU"/>
              <a:t>Apply lever rule</a:t>
            </a:r>
          </a:p>
        </p:txBody>
      </p:sp>
      <p:pic>
        <p:nvPicPr>
          <p:cNvPr id="4" name="Picture 2"/>
          <p:cNvPicPr/>
          <p:nvPr/>
        </p:nvPicPr>
        <p:blipFill>
          <a:blip r:embed="rId3"/>
          <a:stretch/>
        </p:blipFill>
        <p:spPr>
          <a:xfrm>
            <a:off x="1066800" y="2064027"/>
            <a:ext cx="4356821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5516217" y="755374"/>
            <a:ext cx="1391479" cy="1234215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457661" y="808686"/>
            <a:ext cx="1391479" cy="1234215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blipFill>
            <a:blip r:embed="rId2"/>
            <a:stretch>
              <a:fillRect b="-26404"/>
            </a:stretch>
          </a:blipFill>
        </p:spPr>
        <p:txBody>
          <a:bodyPr/>
          <a:lstStyle/>
          <a:p>
            <a:r>
              <a:rPr lang="en-AU"/>
              <a:t> 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6211956" y="2183465"/>
            <a:ext cx="4572001" cy="1464196"/>
          </a:xfrm>
          <a:ln w="12700">
            <a:solidFill>
              <a:schemeClr val="tx1"/>
            </a:solidFill>
          </a:ln>
        </p:spPr>
        <p:txBody>
          <a:bodyPr/>
          <a:lstStyle/>
          <a:p>
            <a:r>
              <a:rPr lang="en-AU"/>
              <a:t>Assume local equilibrium</a:t>
            </a:r>
          </a:p>
          <a:p>
            <a:r>
              <a:rPr lang="en-AU"/>
              <a:t>Use phase diagram</a:t>
            </a:r>
          </a:p>
          <a:p>
            <a:r>
              <a:rPr lang="en-AU"/>
              <a:t>Apply lever rule</a:t>
            </a:r>
          </a:p>
        </p:txBody>
      </p:sp>
      <p:pic>
        <p:nvPicPr>
          <p:cNvPr id="4" name="Picture 2"/>
          <p:cNvPicPr/>
          <p:nvPr/>
        </p:nvPicPr>
        <p:blipFill>
          <a:blip r:embed="rId3"/>
          <a:stretch/>
        </p:blipFill>
        <p:spPr>
          <a:xfrm>
            <a:off x="1066800" y="2064027"/>
            <a:ext cx="4356821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Oval 4"/>
          <p:cNvSpPr/>
          <p:nvPr/>
        </p:nvSpPr>
        <p:spPr>
          <a:xfrm>
            <a:off x="5516217" y="755374"/>
            <a:ext cx="1391479" cy="1234215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457661" y="808686"/>
            <a:ext cx="1391479" cy="1234215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4"/>
          <a:stretch/>
        </p:blipFill>
        <p:spPr>
          <a:xfrm>
            <a:off x="6457079" y="4482548"/>
            <a:ext cx="2943616" cy="1143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7870" y="3269974"/>
            <a:ext cx="718930" cy="376706"/>
          </a:xfrm>
          <a:prstGeom prst="rect">
            <a:avLst/>
          </a:prstGeom>
          <a:blipFill>
            <a:blip r:embed="rId5"/>
            <a:stretch/>
          </a:blipFill>
          <a:ln w="25400">
            <a:solidFill>
              <a:srgbClr val="FF0000"/>
            </a:solidFill>
          </a:ln>
        </p:spPr>
        <p:txBody>
          <a:bodyPr/>
          <a:lstStyle/>
          <a:p>
            <a:r>
              <a:rPr lang="en-AU"/>
              <a:t> 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7870" y="4436980"/>
            <a:ext cx="718930" cy="441211"/>
          </a:xfrm>
          <a:prstGeom prst="rect">
            <a:avLst/>
          </a:prstGeom>
          <a:blipFill>
            <a:blip r:embed="rId6"/>
            <a:stretch/>
          </a:blipFill>
          <a:ln w="25400">
            <a:solidFill>
              <a:srgbClr val="FF0000"/>
            </a:solidFill>
          </a:ln>
        </p:spPr>
        <p:txBody>
          <a:bodyPr/>
          <a:lstStyle/>
          <a:p>
            <a:r>
              <a:rPr lang="en-AU"/>
              <a:t>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7870" y="4969074"/>
            <a:ext cx="718930" cy="401072"/>
          </a:xfrm>
          <a:prstGeom prst="rect">
            <a:avLst/>
          </a:prstGeom>
          <a:blipFill>
            <a:blip r:embed="rId7"/>
            <a:stretch/>
          </a:blipFill>
          <a:ln w="25400">
            <a:solidFill>
              <a:srgbClr val="FF0000"/>
            </a:solidFill>
          </a:ln>
        </p:spPr>
        <p:txBody>
          <a:bodyPr/>
          <a:lstStyle/>
          <a:p>
            <a:r>
              <a:rPr lang="en-AU"/>
              <a:t> 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143000" y="3429000"/>
            <a:ext cx="3578087" cy="29327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</p:cxnSp>
      <p:cxnSp>
        <p:nvCxnSpPr>
          <p:cNvPr id="16" name="Straight Arrow Connector 15"/>
          <p:cNvCxnSpPr/>
          <p:nvPr/>
        </p:nvCxnSpPr>
        <p:spPr>
          <a:xfrm>
            <a:off x="1066800" y="4657587"/>
            <a:ext cx="1374997" cy="354066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</p:cxnSp>
      <p:cxnSp>
        <p:nvCxnSpPr>
          <p:cNvPr id="17" name="Straight Arrow Connector 16"/>
          <p:cNvCxnSpPr/>
          <p:nvPr/>
        </p:nvCxnSpPr>
        <p:spPr>
          <a:xfrm flipV="1">
            <a:off x="1066800" y="5228059"/>
            <a:ext cx="1033458" cy="1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tailEnd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Precipitation of Cr</a:t>
            </a:r>
            <a:r>
              <a:rPr lang="en-AU" baseline="-25000"/>
              <a:t>7</a:t>
            </a:r>
            <a:r>
              <a:rPr lang="en-AU"/>
              <a:t>C</a:t>
            </a:r>
            <a:r>
              <a:rPr lang="en-AU" baseline="-25000"/>
              <a:t>3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3011557" y="2160864"/>
            <a:ext cx="6361043" cy="1486797"/>
          </a:xfrm>
          <a:blipFill>
            <a:blip r:embed="rId2"/>
            <a:stretch>
              <a:fillRect t="-2429"/>
            </a:stretch>
          </a:blipFill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en-AU"/>
              <a:t> </a:t>
            </a:r>
          </a:p>
        </p:txBody>
      </p:sp>
      <p:sp>
        <p:nvSpPr>
          <p:cNvPr id="4" name="Oval 3"/>
          <p:cNvSpPr/>
          <p:nvPr/>
        </p:nvSpPr>
        <p:spPr>
          <a:xfrm>
            <a:off x="4860235" y="2594113"/>
            <a:ext cx="1500807" cy="477078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066800" y="198331"/>
            <a:ext cx="10058400" cy="875095"/>
          </a:xfrm>
        </p:spPr>
        <p:txBody>
          <a:bodyPr/>
          <a:lstStyle/>
          <a:p>
            <a:r>
              <a:rPr lang="en-AU"/>
              <a:t>Precipitation of Cr</a:t>
            </a:r>
            <a:r>
              <a:rPr lang="en-AU" baseline="-25000"/>
              <a:t>7</a:t>
            </a:r>
            <a:r>
              <a:rPr lang="en-AU"/>
              <a:t>C</a:t>
            </a:r>
            <a:r>
              <a:rPr lang="en-AU" baseline="-25000"/>
              <a:t>3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363955" y="1295813"/>
            <a:ext cx="6361043" cy="1486797"/>
          </a:xfrm>
          <a:blipFill>
            <a:blip r:embed="rId2"/>
            <a:stretch>
              <a:fillRect t="-2439"/>
            </a:stretch>
          </a:blipFill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en-AU"/>
              <a:t> </a:t>
            </a:r>
          </a:p>
        </p:txBody>
      </p:sp>
      <p:sp>
        <p:nvSpPr>
          <p:cNvPr id="4" name="Oval 3"/>
          <p:cNvSpPr/>
          <p:nvPr/>
        </p:nvSpPr>
        <p:spPr>
          <a:xfrm>
            <a:off x="8820037" y="3005696"/>
            <a:ext cx="502868" cy="477078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13983" y="2170803"/>
            <a:ext cx="4015408" cy="1039772"/>
          </a:xfrm>
          <a:prstGeom prst="rect">
            <a:avLst/>
          </a:prstGeom>
          <a:blipFill>
            <a:blip r:embed="rId3"/>
            <a:stretch>
              <a:fillRect t="-2924"/>
            </a:stretch>
          </a:blipFill>
        </p:spPr>
        <p:txBody>
          <a:bodyPr/>
          <a:lstStyle/>
          <a:p>
            <a:r>
              <a:rPr lang="en-AU"/>
              <a:t> </a:t>
            </a:r>
          </a:p>
        </p:txBody>
      </p:sp>
      <p:sp>
        <p:nvSpPr>
          <p:cNvPr id="10" name="AutoShape 3"/>
          <p:cNvSpPr/>
          <p:nvPr/>
        </p:nvSpPr>
        <p:spPr>
          <a:xfrm>
            <a:off x="9107488" y="3225800"/>
            <a:ext cx="1219200" cy="569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8820037" y="3090854"/>
            <a:ext cx="1794101" cy="284373"/>
          </a:xfrm>
          <a:prstGeom prst="rect">
            <a:avLst/>
          </a:prstGeom>
          <a:blipFill>
            <a:blip r:embed="rId4"/>
            <a:stretch>
              <a:fillRect t="-2128" b="-19149"/>
            </a:stretch>
          </a:blipFill>
        </p:spPr>
        <p:txBody>
          <a:bodyPr/>
          <a:lstStyle/>
          <a:p>
            <a:r>
              <a:rPr lang="en-AU"/>
              <a:t>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13983" y="3628128"/>
            <a:ext cx="4176918" cy="376706"/>
          </a:xfrm>
          <a:prstGeom prst="rect">
            <a:avLst/>
          </a:prstGeom>
          <a:blipFill>
            <a:blip r:embed="rId5"/>
            <a:stretch>
              <a:fillRect b="-1613"/>
            </a:stretch>
          </a:blipFill>
        </p:spPr>
        <p:txBody>
          <a:bodyPr/>
          <a:lstStyle/>
          <a:p>
            <a:r>
              <a:rPr lang="en-AU"/>
              <a:t> </a:t>
            </a:r>
          </a:p>
        </p:txBody>
      </p:sp>
      <p:grpSp>
        <p:nvGrpSpPr>
          <p:cNvPr id="15" name="Group 14"/>
          <p:cNvGrpSpPr/>
          <p:nvPr/>
        </p:nvGrpSpPr>
        <p:grpSpPr>
          <a:xfrm rot="16200000">
            <a:off x="2305912" y="1361693"/>
            <a:ext cx="3415681" cy="6702287"/>
            <a:chOff x="0" y="0"/>
            <a:chExt cx="5293" cy="10371"/>
          </a:xfrm>
        </p:grpSpPr>
        <p:pic>
          <p:nvPicPr>
            <p:cNvPr id="16" name="Picture 15"/>
            <p:cNvPicPr/>
            <p:nvPr/>
          </p:nvPicPr>
          <p:blipFill>
            <a:blip r:embed="rId6"/>
            <a:stretch/>
          </p:blipFill>
          <p:spPr>
            <a:xfrm>
              <a:off x="0" y="0"/>
              <a:ext cx="5293" cy="10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Text Box 1720"/>
            <p:cNvSpPr txBox="1"/>
            <p:nvPr/>
          </p:nvSpPr>
          <p:spPr>
            <a:xfrm>
              <a:off x="84" y="0"/>
              <a:ext cx="306" cy="40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/>
            <a:lstStyle/>
            <a:p>
              <a:pPr>
                <a:lnSpc>
                  <a:spcPts val="965"/>
                </a:lnSpc>
              </a:pPr>
              <a:r>
                <a:rPr lang="en-US" sz="1000" b="1">
                  <a:latin typeface="Georgia"/>
                  <a:ea typeface="Georgia"/>
                </a:rPr>
                <a:t>(a)</a:t>
              </a:r>
              <a:endParaRPr lang="en-AU" sz="1100">
                <a:latin typeface="Georgia"/>
                <a:ea typeface="Georgia"/>
              </a:endParaRPr>
            </a:p>
          </p:txBody>
        </p:sp>
        <p:sp>
          <p:nvSpPr>
            <p:cNvPr id="18" name="Text Box 1719"/>
            <p:cNvSpPr txBox="1"/>
            <p:nvPr/>
          </p:nvSpPr>
          <p:spPr>
            <a:xfrm>
              <a:off x="100" y="4255"/>
              <a:ext cx="306" cy="40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/>
            <a:lstStyle/>
            <a:p>
              <a:pPr>
                <a:lnSpc>
                  <a:spcPts val="965"/>
                </a:lnSpc>
              </a:pPr>
              <a:r>
                <a:rPr lang="en-US" sz="1000" b="1">
                  <a:latin typeface="Georgia"/>
                  <a:ea typeface="Georgia"/>
                </a:rPr>
                <a:t>(b)</a:t>
              </a:r>
              <a:endParaRPr lang="en-AU" sz="1100">
                <a:latin typeface="Georgia"/>
                <a:ea typeface="Georgia"/>
              </a:endParaRPr>
            </a:p>
          </p:txBody>
        </p:sp>
        <p:sp>
          <p:nvSpPr>
            <p:cNvPr id="19" name="Text Box 1718"/>
            <p:cNvSpPr txBox="1"/>
            <p:nvPr/>
          </p:nvSpPr>
          <p:spPr>
            <a:xfrm>
              <a:off x="100" y="8509"/>
              <a:ext cx="290" cy="40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/>
            <a:lstStyle/>
            <a:p>
              <a:pPr>
                <a:lnSpc>
                  <a:spcPts val="965"/>
                </a:lnSpc>
              </a:pPr>
              <a:r>
                <a:rPr lang="en-US" sz="1000" b="1">
                  <a:latin typeface="Georgia"/>
                  <a:ea typeface="Georgia"/>
                </a:rPr>
                <a:t>(c)</a:t>
              </a:r>
              <a:endParaRPr lang="en-AU" sz="1100">
                <a:latin typeface="Georgia"/>
                <a:ea typeface="Georgia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 sz="4400"/>
              <a:t>Reaction Morphology Ferritic-Martensitic Steels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2114550"/>
            <a:ext cx="9144000" cy="3143250"/>
          </a:xfrm>
        </p:spPr>
        <p:txBody>
          <a:bodyPr/>
          <a:lstStyle/>
          <a:p>
            <a:r>
              <a:rPr lang="en-AU"/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3667428" y="1955316"/>
            <a:ext cx="4857143" cy="3676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3436" y="6005212"/>
            <a:ext cx="2905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/>
              <a:t>P92, </a:t>
            </a:r>
            <a:r>
              <a:rPr lang="en-GB" sz="1800">
                <a:latin typeface="Times New Roman"/>
                <a:ea typeface="Times New Roman"/>
              </a:rPr>
              <a:t>Ar-50%CO</a:t>
            </a:r>
            <a:r>
              <a:rPr lang="en-GB" sz="1800" baseline="-25000">
                <a:latin typeface="Times New Roman"/>
                <a:ea typeface="Times New Roman"/>
              </a:rPr>
              <a:t>2</a:t>
            </a:r>
            <a:r>
              <a:rPr lang="en-GB" sz="1800">
                <a:latin typeface="Times New Roman"/>
                <a:ea typeface="Times New Roman"/>
              </a:rPr>
              <a:t> for 150h</a:t>
            </a:r>
            <a:endParaRPr lang="en-A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066800" y="198331"/>
            <a:ext cx="10058400" cy="875095"/>
          </a:xfrm>
        </p:spPr>
        <p:txBody>
          <a:bodyPr/>
          <a:lstStyle/>
          <a:p>
            <a:r>
              <a:rPr lang="en-AU"/>
              <a:t>Precipitation of Cr</a:t>
            </a:r>
            <a:r>
              <a:rPr lang="en-AU" baseline="-25000"/>
              <a:t>7</a:t>
            </a:r>
            <a:r>
              <a:rPr lang="en-AU"/>
              <a:t>C</a:t>
            </a:r>
            <a:r>
              <a:rPr lang="en-AU" baseline="-25000"/>
              <a:t>3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363955" y="1295813"/>
            <a:ext cx="6361043" cy="1486797"/>
          </a:xfrm>
          <a:blipFill>
            <a:blip r:embed="rId2"/>
            <a:stretch>
              <a:fillRect t="-2439"/>
            </a:stretch>
          </a:blipFill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en-AU"/>
              <a:t> </a:t>
            </a:r>
          </a:p>
        </p:txBody>
      </p:sp>
      <p:sp>
        <p:nvSpPr>
          <p:cNvPr id="4" name="Oval 3"/>
          <p:cNvSpPr/>
          <p:nvPr/>
        </p:nvSpPr>
        <p:spPr>
          <a:xfrm>
            <a:off x="8820037" y="3005696"/>
            <a:ext cx="502868" cy="477078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13983" y="2170803"/>
            <a:ext cx="4015408" cy="1039772"/>
          </a:xfrm>
          <a:prstGeom prst="rect">
            <a:avLst/>
          </a:prstGeom>
          <a:blipFill>
            <a:blip r:embed="rId3"/>
            <a:stretch>
              <a:fillRect t="-2924"/>
            </a:stretch>
          </a:blipFill>
        </p:spPr>
        <p:txBody>
          <a:bodyPr/>
          <a:lstStyle/>
          <a:p>
            <a:r>
              <a:rPr lang="en-AU"/>
              <a:t> </a:t>
            </a:r>
          </a:p>
        </p:txBody>
      </p:sp>
      <p:sp>
        <p:nvSpPr>
          <p:cNvPr id="10" name="AutoShape 3"/>
          <p:cNvSpPr/>
          <p:nvPr/>
        </p:nvSpPr>
        <p:spPr>
          <a:xfrm>
            <a:off x="9107488" y="3225800"/>
            <a:ext cx="1219200" cy="569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8820037" y="3090854"/>
            <a:ext cx="1794101" cy="284373"/>
          </a:xfrm>
          <a:prstGeom prst="rect">
            <a:avLst/>
          </a:prstGeom>
          <a:blipFill>
            <a:blip r:embed="rId4"/>
            <a:stretch>
              <a:fillRect t="-2128" b="-19149"/>
            </a:stretch>
          </a:blipFill>
        </p:spPr>
        <p:txBody>
          <a:bodyPr/>
          <a:lstStyle/>
          <a:p>
            <a:r>
              <a:rPr lang="en-AU"/>
              <a:t>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13983" y="3628128"/>
            <a:ext cx="4176918" cy="376706"/>
          </a:xfrm>
          <a:prstGeom prst="rect">
            <a:avLst/>
          </a:prstGeom>
          <a:blipFill>
            <a:blip r:embed="rId5"/>
            <a:stretch>
              <a:fillRect b="-1613"/>
            </a:stretch>
          </a:blipFill>
        </p:spPr>
        <p:txBody>
          <a:bodyPr/>
          <a:lstStyle/>
          <a:p>
            <a:r>
              <a:rPr lang="en-AU"/>
              <a:t> </a:t>
            </a:r>
          </a:p>
        </p:txBody>
      </p:sp>
      <p:grpSp>
        <p:nvGrpSpPr>
          <p:cNvPr id="15" name="Group 14"/>
          <p:cNvGrpSpPr/>
          <p:nvPr/>
        </p:nvGrpSpPr>
        <p:grpSpPr>
          <a:xfrm rot="16200000">
            <a:off x="2305912" y="1361693"/>
            <a:ext cx="3415681" cy="6702287"/>
            <a:chOff x="0" y="0"/>
            <a:chExt cx="5293" cy="10371"/>
          </a:xfrm>
        </p:grpSpPr>
        <p:pic>
          <p:nvPicPr>
            <p:cNvPr id="16" name="Picture 15"/>
            <p:cNvPicPr/>
            <p:nvPr/>
          </p:nvPicPr>
          <p:blipFill>
            <a:blip r:embed="rId6"/>
            <a:stretch/>
          </p:blipFill>
          <p:spPr>
            <a:xfrm>
              <a:off x="0" y="0"/>
              <a:ext cx="5293" cy="10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Text Box 1720"/>
            <p:cNvSpPr txBox="1"/>
            <p:nvPr/>
          </p:nvSpPr>
          <p:spPr>
            <a:xfrm>
              <a:off x="84" y="0"/>
              <a:ext cx="306" cy="40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/>
            <a:lstStyle/>
            <a:p>
              <a:pPr>
                <a:lnSpc>
                  <a:spcPts val="965"/>
                </a:lnSpc>
              </a:pPr>
              <a:r>
                <a:rPr lang="en-US" sz="1000" b="1">
                  <a:latin typeface="Georgia"/>
                  <a:ea typeface="Georgia"/>
                </a:rPr>
                <a:t>(a)</a:t>
              </a:r>
              <a:endParaRPr lang="en-AU" sz="1100">
                <a:latin typeface="Georgia"/>
                <a:ea typeface="Georgia"/>
              </a:endParaRPr>
            </a:p>
          </p:txBody>
        </p:sp>
        <p:sp>
          <p:nvSpPr>
            <p:cNvPr id="18" name="Text Box 1719"/>
            <p:cNvSpPr txBox="1"/>
            <p:nvPr/>
          </p:nvSpPr>
          <p:spPr>
            <a:xfrm>
              <a:off x="100" y="4255"/>
              <a:ext cx="306" cy="40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/>
            <a:lstStyle/>
            <a:p>
              <a:pPr>
                <a:lnSpc>
                  <a:spcPts val="965"/>
                </a:lnSpc>
              </a:pPr>
              <a:r>
                <a:rPr lang="en-US" sz="1000" b="1">
                  <a:latin typeface="Georgia"/>
                  <a:ea typeface="Georgia"/>
                </a:rPr>
                <a:t>(b)</a:t>
              </a:r>
              <a:endParaRPr lang="en-AU" sz="1100">
                <a:latin typeface="Georgia"/>
                <a:ea typeface="Georgia"/>
              </a:endParaRPr>
            </a:p>
          </p:txBody>
        </p:sp>
        <p:sp>
          <p:nvSpPr>
            <p:cNvPr id="19" name="Text Box 1718"/>
            <p:cNvSpPr txBox="1"/>
            <p:nvPr/>
          </p:nvSpPr>
          <p:spPr>
            <a:xfrm>
              <a:off x="100" y="8509"/>
              <a:ext cx="290" cy="40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anchor="t" anchorCtr="0"/>
            <a:lstStyle/>
            <a:p>
              <a:pPr>
                <a:lnSpc>
                  <a:spcPts val="965"/>
                </a:lnSpc>
              </a:pPr>
              <a:r>
                <a:rPr lang="en-US" sz="1000" b="1">
                  <a:latin typeface="Georgia"/>
                  <a:ea typeface="Georgia"/>
                </a:rPr>
                <a:t>(c)</a:t>
              </a:r>
              <a:endParaRPr lang="en-AU" sz="1100">
                <a:latin typeface="Georgia"/>
                <a:ea typeface="Georgia"/>
              </a:endParaRPr>
            </a:p>
          </p:txBody>
        </p:sp>
      </p:grpSp>
      <p:pic>
        <p:nvPicPr>
          <p:cNvPr id="6" name="Picture 5"/>
          <p:cNvPicPr/>
          <p:nvPr/>
        </p:nvPicPr>
        <p:blipFill>
          <a:blip r:embed="rId7"/>
          <a:stretch/>
        </p:blipFill>
        <p:spPr>
          <a:xfrm>
            <a:off x="9071471" y="4317667"/>
            <a:ext cx="1219200" cy="5702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Precipitation of Cr</a:t>
            </a:r>
            <a:r>
              <a:rPr lang="en-AU" baseline="-25000"/>
              <a:t>7</a:t>
            </a:r>
            <a:r>
              <a:rPr lang="en-AU"/>
              <a:t>C</a:t>
            </a:r>
            <a:r>
              <a:rPr lang="en-AU" baseline="-25000"/>
              <a:t>3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447262" y="2170803"/>
            <a:ext cx="6361043" cy="1486797"/>
          </a:xfrm>
          <a:blipFill>
            <a:blip r:embed="rId2"/>
            <a:stretch>
              <a:fillRect t="-2429"/>
            </a:stretch>
          </a:blipFill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en-AU"/>
              <a:t> </a:t>
            </a:r>
          </a:p>
        </p:txBody>
      </p:sp>
      <p:sp>
        <p:nvSpPr>
          <p:cNvPr id="4" name="Oval 3"/>
          <p:cNvSpPr/>
          <p:nvPr/>
        </p:nvSpPr>
        <p:spPr>
          <a:xfrm>
            <a:off x="2554357" y="3051313"/>
            <a:ext cx="2286000" cy="535155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13983" y="2170803"/>
            <a:ext cx="40154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/>
              <a:t>EQUATIONS:</a:t>
            </a:r>
          </a:p>
          <a:p>
            <a:pPr algn="ctr"/>
            <a:endParaRPr lang="en-AU"/>
          </a:p>
          <a:p>
            <a:pPr algn="ctr"/>
            <a:endParaRPr lang="en-AU"/>
          </a:p>
          <a:p>
            <a:pPr algn="ctr"/>
            <a:endParaRPr lang="en-AU"/>
          </a:p>
          <a:p>
            <a:endParaRPr lang="en-AU"/>
          </a:p>
        </p:txBody>
      </p:sp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8912087" y="2629065"/>
            <a:ext cx="1219200" cy="570271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/>
        </p:blipFill>
        <p:spPr>
          <a:xfrm>
            <a:off x="8656448" y="3347929"/>
            <a:ext cx="1730477" cy="71775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/>
        </p:blipFill>
        <p:spPr>
          <a:xfrm>
            <a:off x="4539999" y="4075154"/>
            <a:ext cx="2831394" cy="1029598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6"/>
          <a:stretch/>
        </p:blipFill>
        <p:spPr>
          <a:xfrm>
            <a:off x="4716118" y="5625549"/>
            <a:ext cx="1410827" cy="564330"/>
          </a:xfrm>
          <a:prstGeom prst="rect">
            <a:avLst/>
          </a:prstGeom>
          <a:solidFill>
            <a:srgbClr val="92D050">
              <a:alpha val="35000"/>
            </a:srgbClr>
          </a:solidFill>
        </p:spPr>
      </p:pic>
      <p:sp>
        <p:nvSpPr>
          <p:cNvPr id="15" name="Rectangle 14"/>
          <p:cNvSpPr/>
          <p:nvPr/>
        </p:nvSpPr>
        <p:spPr>
          <a:xfrm>
            <a:off x="4253948" y="5396948"/>
            <a:ext cx="2395330" cy="1029598"/>
          </a:xfrm>
          <a:prstGeom prst="rect">
            <a:avLst/>
          </a:prstGeom>
          <a:noFill/>
          <a:ln w="25400">
            <a:solidFill>
              <a:srgbClr val="00B05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458200" y="3287745"/>
            <a:ext cx="2444492" cy="776381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8266044" y="2603997"/>
            <a:ext cx="2286000" cy="535155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Precipitation of Cr</a:t>
            </a:r>
            <a:r>
              <a:rPr lang="en-AU" baseline="-25000"/>
              <a:t>7</a:t>
            </a:r>
            <a:r>
              <a:rPr lang="en-AU"/>
              <a:t>C</a:t>
            </a:r>
            <a:r>
              <a:rPr lang="en-AU" baseline="-25000"/>
              <a:t>3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447262" y="2170803"/>
            <a:ext cx="6361043" cy="1486797"/>
          </a:xfrm>
          <a:blipFill>
            <a:blip r:embed="rId2"/>
            <a:stretch>
              <a:fillRect t="-2429"/>
            </a:stretch>
          </a:blipFill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en-AU"/>
              <a:t> </a:t>
            </a:r>
          </a:p>
        </p:txBody>
      </p:sp>
      <p:sp>
        <p:nvSpPr>
          <p:cNvPr id="4" name="Oval 3"/>
          <p:cNvSpPr/>
          <p:nvPr/>
        </p:nvSpPr>
        <p:spPr>
          <a:xfrm>
            <a:off x="2554357" y="3051313"/>
            <a:ext cx="2286000" cy="535155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13983" y="2170803"/>
            <a:ext cx="40154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/>
              <a:t>EQUATIONS:</a:t>
            </a:r>
          </a:p>
          <a:p>
            <a:pPr algn="ctr"/>
            <a:endParaRPr lang="en-AU"/>
          </a:p>
          <a:p>
            <a:pPr algn="ctr"/>
            <a:endParaRPr lang="en-AU"/>
          </a:p>
          <a:p>
            <a:pPr algn="ctr"/>
            <a:endParaRPr lang="en-AU"/>
          </a:p>
          <a:p>
            <a:endParaRPr lang="en-AU"/>
          </a:p>
        </p:txBody>
      </p:sp>
      <p:pic>
        <p:nvPicPr>
          <p:cNvPr id="7" name="Picture 6"/>
          <p:cNvPicPr/>
          <p:nvPr/>
        </p:nvPicPr>
        <p:blipFill>
          <a:blip r:embed="rId3"/>
          <a:stretch/>
        </p:blipFill>
        <p:spPr>
          <a:xfrm>
            <a:off x="8912087" y="2629065"/>
            <a:ext cx="1219200" cy="570271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/>
        </p:blipFill>
        <p:spPr>
          <a:xfrm>
            <a:off x="8656448" y="3347929"/>
            <a:ext cx="1730477" cy="71775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/>
        </p:blipFill>
        <p:spPr>
          <a:xfrm>
            <a:off x="4539999" y="4075154"/>
            <a:ext cx="2831394" cy="1029598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6"/>
          <a:stretch/>
        </p:blipFill>
        <p:spPr>
          <a:xfrm>
            <a:off x="2216956" y="5625549"/>
            <a:ext cx="1410827" cy="564330"/>
          </a:xfrm>
          <a:prstGeom prst="rect">
            <a:avLst/>
          </a:prstGeom>
          <a:solidFill>
            <a:srgbClr val="92D050">
              <a:alpha val="35000"/>
            </a:srgbClr>
          </a:solidFill>
        </p:spPr>
      </p:pic>
      <p:sp>
        <p:nvSpPr>
          <p:cNvPr id="15" name="Rectangle 14"/>
          <p:cNvSpPr/>
          <p:nvPr/>
        </p:nvSpPr>
        <p:spPr>
          <a:xfrm>
            <a:off x="1590261" y="5392915"/>
            <a:ext cx="2395330" cy="1029598"/>
          </a:xfrm>
          <a:prstGeom prst="rect">
            <a:avLst/>
          </a:prstGeom>
          <a:noFill/>
          <a:ln w="25400">
            <a:solidFill>
              <a:srgbClr val="00B05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40357" y="5392915"/>
            <a:ext cx="4333460" cy="1200329"/>
          </a:xfrm>
          <a:prstGeom prst="rect">
            <a:avLst/>
          </a:prstGeom>
          <a:solidFill>
            <a:srgbClr val="92D050">
              <a:alpha val="44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AU"/>
              <a:t>Total C increases a lot</a:t>
            </a:r>
          </a:p>
          <a:p>
            <a:pPr algn="ctr"/>
            <a:r>
              <a:rPr lang="en-AU"/>
              <a:t>BUT, C</a:t>
            </a:r>
            <a:r>
              <a:rPr lang="en-AU" baseline="-25000"/>
              <a:t>C</a:t>
            </a:r>
            <a:r>
              <a:rPr lang="en-AU"/>
              <a:t> in ferrite changes little</a:t>
            </a:r>
          </a:p>
          <a:p>
            <a:pPr algn="ctr"/>
            <a:r>
              <a:rPr lang="en-AU"/>
              <a:t>EXPLAINS why carbon matrix diffusion </a:t>
            </a:r>
          </a:p>
          <a:p>
            <a:pPr algn="ctr"/>
            <a:r>
              <a:rPr lang="en-AU"/>
              <a:t>almost steady-state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Solve Diffusion Equation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606287" y="2220499"/>
            <a:ext cx="4442791" cy="1655762"/>
          </a:xfrm>
        </p:spPr>
        <p:txBody>
          <a:bodyPr/>
          <a:lstStyle/>
          <a:p>
            <a:pPr algn="l"/>
            <a:r>
              <a:rPr lang="en-AU"/>
              <a:t>In matrix, conventionally,</a:t>
            </a:r>
          </a:p>
          <a:p>
            <a:pPr algn="l"/>
            <a:endParaRPr lang="en-AU"/>
          </a:p>
          <a:p>
            <a:pPr algn="l"/>
            <a:r>
              <a:rPr lang="en-AU"/>
              <a:t>Must modify to account for precipitation of C as carbide</a:t>
            </a:r>
          </a:p>
          <a:p>
            <a:pPr algn="l"/>
            <a:endParaRPr lang="en-AU"/>
          </a:p>
          <a:p>
            <a:pPr algn="l"/>
            <a:r>
              <a:rPr lang="en-AU"/>
              <a:t>Substitute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6380707" y="2220499"/>
            <a:ext cx="1179871" cy="6096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/>
        </p:blipFill>
        <p:spPr>
          <a:xfrm>
            <a:off x="6246263" y="3155253"/>
            <a:ext cx="2045110" cy="68825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32643" y="3155253"/>
            <a:ext cx="558730" cy="688258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4"/>
          <a:stretch/>
        </p:blipFill>
        <p:spPr>
          <a:xfrm>
            <a:off x="5968821" y="4330827"/>
            <a:ext cx="2202426" cy="76691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/>
          <a:stretch/>
        </p:blipFill>
        <p:spPr>
          <a:xfrm>
            <a:off x="2380423" y="4330827"/>
            <a:ext cx="1410827" cy="564330"/>
          </a:xfrm>
          <a:prstGeom prst="rect">
            <a:avLst/>
          </a:prstGeom>
          <a:solidFill>
            <a:srgbClr val="92D050">
              <a:alpha val="35000"/>
            </a:srgbClr>
          </a:solidFill>
        </p:spPr>
      </p:pic>
      <p:sp>
        <p:nvSpPr>
          <p:cNvPr id="10" name="Rectangle 9"/>
          <p:cNvSpPr/>
          <p:nvPr/>
        </p:nvSpPr>
        <p:spPr>
          <a:xfrm>
            <a:off x="5675243" y="4253948"/>
            <a:ext cx="2713383" cy="991566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Solution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2985812"/>
            <a:ext cx="9144000" cy="1655762"/>
          </a:xfrm>
          <a:blipFill>
            <a:blip r:embed="rId2"/>
            <a:stretch>
              <a:fillRect l="-1000" t="-2583" b="-95941"/>
            </a:stretch>
          </a:blipFill>
        </p:spPr>
        <p:txBody>
          <a:bodyPr/>
          <a:lstStyle/>
          <a:p>
            <a:r>
              <a:rPr lang="en-AU"/>
              <a:t> 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tretch/>
        </p:blipFill>
        <p:spPr>
          <a:xfrm>
            <a:off x="4994787" y="1910728"/>
            <a:ext cx="2202426" cy="76691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/>
        </p:blipFill>
        <p:spPr>
          <a:xfrm>
            <a:off x="4719484" y="2835122"/>
            <a:ext cx="2753032" cy="75708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tretch/>
        </p:blipFill>
        <p:spPr>
          <a:xfrm>
            <a:off x="4719484" y="3813693"/>
            <a:ext cx="4404852" cy="1543665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347252" y="3813693"/>
            <a:ext cx="318052" cy="34086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798142" y="3795661"/>
            <a:ext cx="318052" cy="340864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Test Solution at Surface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404730" y="2329829"/>
            <a:ext cx="9144000" cy="1655762"/>
          </a:xfrm>
        </p:spPr>
        <p:txBody>
          <a:bodyPr/>
          <a:lstStyle/>
          <a:p>
            <a:r>
              <a:rPr lang="en-AU"/>
              <a:t>At surface, x = 0</a:t>
            </a:r>
          </a:p>
          <a:p>
            <a:endParaRPr lang="en-AU"/>
          </a:p>
          <a:p>
            <a:endParaRPr lang="en-AU"/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3795251" y="3179346"/>
            <a:ext cx="4601497" cy="806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29000" y="2981739"/>
            <a:ext cx="5357191" cy="1232452"/>
          </a:xfrm>
          <a:prstGeom prst="rect">
            <a:avLst/>
          </a:prstGeom>
          <a:noFill/>
          <a:ln w="25400">
            <a:solidFill>
              <a:srgbClr val="00B05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20478" y="4929809"/>
            <a:ext cx="2623931" cy="1272208"/>
          </a:xfrm>
          <a:prstGeom prst="rect">
            <a:avLst/>
          </a:prstGeom>
          <a:blipFill>
            <a:blip r:embed="rId3"/>
            <a:stretch>
              <a:fillRect t="-2885"/>
            </a:stretch>
          </a:blipFill>
        </p:spPr>
        <p:txBody>
          <a:bodyPr/>
          <a:lstStyle/>
          <a:p>
            <a:r>
              <a:rPr lang="en-AU"/>
              <a:t> 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066800" y="310314"/>
            <a:ext cx="10058400" cy="584208"/>
          </a:xfrm>
        </p:spPr>
        <p:txBody>
          <a:bodyPr/>
          <a:lstStyle/>
          <a:p>
            <a:r>
              <a:rPr lang="en-AU"/>
              <a:t>Apply to Lab Data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196087" y="1182757"/>
            <a:ext cx="5899913" cy="37551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/>
        </p:blipFill>
        <p:spPr>
          <a:xfrm>
            <a:off x="5807479" y="1440266"/>
            <a:ext cx="6096000" cy="3657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99791" y="5506278"/>
            <a:ext cx="6062869" cy="369332"/>
          </a:xfrm>
          <a:prstGeom prst="rect">
            <a:avLst/>
          </a:prstGeom>
          <a:solidFill>
            <a:srgbClr val="92D050">
              <a:alpha val="47000"/>
            </a:srgbClr>
          </a:solidFill>
        </p:spPr>
        <p:txBody>
          <a:bodyPr wrap="square">
            <a:spAutoFit/>
          </a:bodyPr>
          <a:lstStyle/>
          <a:p>
            <a:r>
              <a:rPr lang="en-AU" b="1"/>
              <a:t>Prediction of increase in surface concentration good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066800" y="127065"/>
            <a:ext cx="10058400" cy="868451"/>
          </a:xfrm>
        </p:spPr>
        <p:txBody>
          <a:bodyPr/>
          <a:lstStyle/>
          <a:p>
            <a:r>
              <a:rPr lang="en-AU"/>
              <a:t>AGR Accelerated Corrosion Tests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2057400"/>
            <a:ext cx="9144000" cy="3200400"/>
          </a:xfrm>
        </p:spPr>
        <p:txBody>
          <a:bodyPr/>
          <a:lstStyle/>
          <a:p>
            <a:r>
              <a:rPr lang="en-AU"/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2951922" y="1452114"/>
            <a:ext cx="6192078" cy="486757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850296" y="3965713"/>
            <a:ext cx="427382" cy="387626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814392" y="2675283"/>
            <a:ext cx="427382" cy="387626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047961" y="2869096"/>
            <a:ext cx="427382" cy="387626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066800" y="127065"/>
            <a:ext cx="10058400" cy="868451"/>
          </a:xfrm>
        </p:spPr>
        <p:txBody>
          <a:bodyPr/>
          <a:lstStyle/>
          <a:p>
            <a:r>
              <a:rPr lang="en-AU"/>
              <a:t>AGR Accelerated Corrosion Tests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2057400"/>
            <a:ext cx="9144000" cy="3200400"/>
          </a:xfrm>
        </p:spPr>
        <p:txBody>
          <a:bodyPr/>
          <a:lstStyle/>
          <a:p>
            <a:r>
              <a:rPr lang="en-AU"/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2951922" y="1452114"/>
            <a:ext cx="6192078" cy="486757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850296" y="3965713"/>
            <a:ext cx="427382" cy="387626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814392" y="2675283"/>
            <a:ext cx="427382" cy="387626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047961" y="2869096"/>
            <a:ext cx="427382" cy="387626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41564" y="3170583"/>
            <a:ext cx="23655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/>
              <a:t>Maximum Operating Temperature</a:t>
            </a:r>
          </a:p>
          <a:p>
            <a:pPr algn="ctr"/>
            <a:r>
              <a:rPr lang="en-AU"/>
              <a:t>~ 540</a:t>
            </a:r>
            <a:r>
              <a:rPr lang="en-AU" baseline="30000"/>
              <a:t>o</a:t>
            </a:r>
            <a:r>
              <a:rPr lang="en-AU"/>
              <a:t>C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066800" y="668122"/>
            <a:ext cx="10058400" cy="733295"/>
          </a:xfrm>
        </p:spPr>
        <p:txBody>
          <a:bodyPr/>
          <a:lstStyle/>
          <a:p>
            <a:r>
              <a:rPr lang="en-AU"/>
              <a:t>Internal Carburisation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 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3421626" y="1732080"/>
            <a:ext cx="5348748" cy="41492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79913" y="6112565"/>
            <a:ext cx="6092687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AU"/>
              <a:t>Measured volume fraction of carbide as f(position in fin)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 sz="4400"/>
              <a:t>Reaction Morphology Ferritic-Martensitic Steels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2114550"/>
            <a:ext cx="9144000" cy="3143250"/>
          </a:xfrm>
        </p:spPr>
        <p:txBody>
          <a:bodyPr/>
          <a:lstStyle/>
          <a:p>
            <a:r>
              <a:rPr lang="en-AU"/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619428" y="1955316"/>
            <a:ext cx="4857143" cy="36761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24350" y="6005212"/>
            <a:ext cx="35433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/>
              <a:t>P92, </a:t>
            </a:r>
            <a:r>
              <a:rPr lang="en-GB" sz="1800">
                <a:latin typeface="Times New Roman"/>
                <a:ea typeface="Times New Roman"/>
              </a:rPr>
              <a:t>Ar-50%CO</a:t>
            </a:r>
            <a:r>
              <a:rPr lang="en-GB" sz="1800" baseline="-25000">
                <a:latin typeface="Times New Roman"/>
                <a:ea typeface="Times New Roman"/>
              </a:rPr>
              <a:t>2</a:t>
            </a:r>
            <a:r>
              <a:rPr lang="en-GB" sz="1800">
                <a:latin typeface="Times New Roman"/>
                <a:ea typeface="Times New Roman"/>
              </a:rPr>
              <a:t> for 150h, 550</a:t>
            </a:r>
            <a:r>
              <a:rPr lang="en-GB" sz="1800" baseline="30000">
                <a:latin typeface="Times New Roman"/>
                <a:ea typeface="Times New Roman"/>
              </a:rPr>
              <a:t>o</a:t>
            </a:r>
            <a:r>
              <a:rPr lang="en-GB" sz="1800">
                <a:latin typeface="Times New Roman"/>
                <a:ea typeface="Times New Roman"/>
              </a:rPr>
              <a:t>C</a:t>
            </a:r>
            <a:endParaRPr lang="en-AU"/>
          </a:p>
        </p:txBody>
      </p:sp>
      <p:pic>
        <p:nvPicPr>
          <p:cNvPr id="2050" name="Picture 2"/>
          <p:cNvPicPr/>
          <p:nvPr/>
        </p:nvPicPr>
        <p:blipFill>
          <a:blip r:embed="rId3"/>
          <a:stretch/>
        </p:blipFill>
        <p:spPr>
          <a:xfrm>
            <a:off x="5818187" y="1934218"/>
            <a:ext cx="4849813" cy="3697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066800" y="516836"/>
            <a:ext cx="10058400" cy="685800"/>
          </a:xfrm>
        </p:spPr>
        <p:txBody>
          <a:bodyPr/>
          <a:lstStyle/>
          <a:p>
            <a:r>
              <a:rPr lang="en-AU"/>
              <a:t>Carbide Profiles Across Fin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1172819" y="1190653"/>
            <a:ext cx="6231834" cy="515051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20888661">
            <a:off x="6697529" y="2121148"/>
            <a:ext cx="516835" cy="1906098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96748" y="4429919"/>
            <a:ext cx="1461052" cy="62909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cxnSp>
        <p:nvCxnSpPr>
          <p:cNvPr id="8" name="Straight Arrow Connector 7"/>
          <p:cNvCxnSpPr>
            <a:endCxn id="5" idx="6"/>
          </p:cNvCxnSpPr>
          <p:nvPr/>
        </p:nvCxnSpPr>
        <p:spPr>
          <a:xfrm flipH="1">
            <a:off x="7208852" y="2088387"/>
            <a:ext cx="1010809" cy="932719"/>
          </a:xfrm>
          <a:prstGeom prst="straightConnector1">
            <a:avLst/>
          </a:prstGeom>
          <a:ln w="25400">
            <a:solidFill>
              <a:srgbClr val="FF0000"/>
            </a:solidFill>
            <a:prstDash val="solid"/>
            <a:tailEnd type="triangle"/>
          </a:ln>
        </p:spPr>
      </p:cxnSp>
      <p:cxnSp>
        <p:nvCxnSpPr>
          <p:cNvPr id="9" name="Straight Arrow Connector 8"/>
          <p:cNvCxnSpPr>
            <a:endCxn id="6" idx="3"/>
          </p:cNvCxnSpPr>
          <p:nvPr/>
        </p:nvCxnSpPr>
        <p:spPr>
          <a:xfrm flipH="1">
            <a:off x="5257800" y="4240098"/>
            <a:ext cx="3180522" cy="504370"/>
          </a:xfrm>
          <a:prstGeom prst="straightConnector1">
            <a:avLst/>
          </a:prstGeom>
          <a:ln w="25400">
            <a:solidFill>
              <a:srgbClr val="FF0000"/>
            </a:solidFill>
            <a:prstDash val="solid"/>
            <a:tailEnd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066800" y="117664"/>
            <a:ext cx="10058400" cy="1085128"/>
          </a:xfrm>
        </p:spPr>
        <p:txBody>
          <a:bodyPr/>
          <a:lstStyle/>
          <a:p>
            <a:r>
              <a:rPr lang="en-AU"/>
              <a:t>DICTRA fit to C Curves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 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1172819" y="1338515"/>
            <a:ext cx="6052929" cy="50026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41974" y="2912165"/>
            <a:ext cx="3177207" cy="923330"/>
          </a:xfrm>
          <a:prstGeom prst="rect">
            <a:avLst/>
          </a:prstGeom>
          <a:solidFill>
            <a:srgbClr val="92D050">
              <a:alpha val="37000"/>
            </a:srgbClr>
          </a:solidFill>
        </p:spPr>
        <p:txBody>
          <a:bodyPr wrap="square">
            <a:spAutoFit/>
          </a:bodyPr>
          <a:lstStyle/>
          <a:p>
            <a:r>
              <a:rPr lang="en-AU"/>
              <a:t>Fit reasonably successful</a:t>
            </a:r>
          </a:p>
          <a:p>
            <a:r>
              <a:rPr lang="en-AU"/>
              <a:t>Allows prediction of time to saturation of fin </a:t>
            </a:r>
            <a:r>
              <a:rPr lang="en-AU"/>
              <a:t>withC</a:t>
            </a:r>
            <a:endParaRPr lang="en-AU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066800" y="151287"/>
            <a:ext cx="10058400" cy="812810"/>
          </a:xfrm>
        </p:spPr>
        <p:txBody>
          <a:bodyPr/>
          <a:lstStyle/>
          <a:p>
            <a:r>
              <a:rPr lang="en-AU"/>
              <a:t>Predict Breakaway at C Saturation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/>
        <p:txBody>
          <a:bodyPr/>
          <a:lstStyle/>
          <a:p>
            <a:r>
              <a:rPr lang="en-AU"/>
              <a:t>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/>
        </p:blipFill>
        <p:spPr>
          <a:xfrm>
            <a:off x="3389243" y="964097"/>
            <a:ext cx="6118220" cy="53677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066800" y="330191"/>
            <a:ext cx="10058400" cy="633904"/>
          </a:xfrm>
        </p:spPr>
        <p:txBody>
          <a:bodyPr/>
          <a:lstStyle/>
          <a:p>
            <a:r>
              <a:rPr lang="en-AU"/>
              <a:t>SUMMARY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444487" y="1461052"/>
            <a:ext cx="9144000" cy="3766932"/>
          </a:xfrm>
          <a:solidFill>
            <a:srgbClr val="FFFF00">
              <a:alpha val="38000"/>
            </a:srgbClr>
          </a:solidFill>
        </p:spPr>
        <p:txBody>
          <a:bodyPr/>
          <a:lstStyle/>
          <a:p>
            <a:pPr marL="342900" indent="-342900" algn="l">
              <a:buFont typeface="Arial" charset="0"/>
              <a:buChar char="•"/>
            </a:pPr>
            <a:r>
              <a:rPr lang="en-AU"/>
              <a:t>At low T, C very slow to equilibrate at oxide-steel surface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AU"/>
              <a:t>Surface concentration increases with time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AU"/>
              <a:t>Lab (short-term) data described using C diffusion model with injection rate boundary condition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AU"/>
              <a:t>Analytical solution possible for semi-infinite geometry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AU"/>
              <a:t>Not applicable to cooling fins on heat exchanger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AU"/>
              <a:t>Can model numerically – successfully fit C profiles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AU"/>
              <a:t>Lifetime prediction possible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1066800" y="668122"/>
            <a:ext cx="10058400" cy="532028"/>
          </a:xfrm>
        </p:spPr>
        <p:txBody>
          <a:bodyPr/>
          <a:lstStyle/>
          <a:p>
            <a:r>
              <a:rPr lang="en-AU"/>
              <a:t>Carbon Distribution (GDOES)</a:t>
            </a:r>
          </a:p>
        </p:txBody>
      </p:sp>
      <p:pic>
        <p:nvPicPr>
          <p:cNvPr id="3075" name="Picture 3"/>
          <p:cNvPicPr/>
          <p:nvPr/>
        </p:nvPicPr>
        <p:blipFill>
          <a:blip r:embed="rId2"/>
          <a:srcRect t="6279"/>
          <a:stretch/>
        </p:blipFill>
        <p:spPr>
          <a:xfrm>
            <a:off x="3252788" y="1743163"/>
            <a:ext cx="6624637" cy="38553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468505" y="1373831"/>
            <a:ext cx="35433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/>
              <a:t>P92, </a:t>
            </a:r>
            <a:r>
              <a:rPr lang="en-GB" sz="1800">
                <a:latin typeface="Times New Roman"/>
                <a:ea typeface="Times New Roman"/>
              </a:rPr>
              <a:t>Ar-50%CO</a:t>
            </a:r>
            <a:r>
              <a:rPr lang="en-GB" sz="1800" baseline="-25000">
                <a:latin typeface="Times New Roman"/>
                <a:ea typeface="Times New Roman"/>
              </a:rPr>
              <a:t>2</a:t>
            </a:r>
            <a:r>
              <a:rPr lang="en-GB" sz="1800">
                <a:latin typeface="Times New Roman"/>
                <a:ea typeface="Times New Roman"/>
              </a:rPr>
              <a:t> for 150h, 550</a:t>
            </a:r>
            <a:r>
              <a:rPr lang="en-GB" sz="1800" baseline="30000">
                <a:latin typeface="Times New Roman"/>
                <a:ea typeface="Times New Roman"/>
              </a:rPr>
              <a:t>o</a:t>
            </a:r>
            <a:r>
              <a:rPr lang="en-GB" sz="1800">
                <a:latin typeface="Times New Roman"/>
                <a:ea typeface="Times New Roman"/>
              </a:rPr>
              <a:t>C</a:t>
            </a:r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3781425" y="5598559"/>
            <a:ext cx="5705476" cy="923330"/>
          </a:xfrm>
          <a:prstGeom prst="rect">
            <a:avLst/>
          </a:prstGeom>
          <a:solidFill>
            <a:srgbClr val="FFFF00">
              <a:alpha val="42000"/>
            </a:srgbClr>
          </a:solidFill>
        </p:spPr>
        <p:txBody>
          <a:bodyPr wrap="square">
            <a:spAutoFit/>
          </a:bodyPr>
          <a:lstStyle/>
          <a:p>
            <a:r>
              <a:rPr lang="en-AU"/>
              <a:t>As t increases:</a:t>
            </a:r>
          </a:p>
          <a:p>
            <a:r>
              <a:rPr lang="en-AU"/>
              <a:t>1.</a:t>
            </a:r>
          </a:p>
          <a:p>
            <a:r>
              <a:rPr lang="en-AU"/>
              <a:t>2.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Boundary Value of C Concentration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4600575" y="6116638"/>
            <a:ext cx="9144000" cy="1655762"/>
          </a:xfrm>
        </p:spPr>
        <p:txBody>
          <a:bodyPr/>
          <a:lstStyle/>
          <a:p>
            <a:r>
              <a:rPr lang="en-AU"/>
              <a:t>  </a:t>
            </a:r>
          </a:p>
        </p:txBody>
      </p:sp>
      <p:pic>
        <p:nvPicPr>
          <p:cNvPr id="2051" name="Picture 3"/>
          <p:cNvPicPr/>
          <p:nvPr/>
        </p:nvPicPr>
        <p:blipFill>
          <a:blip r:embed="rId2"/>
          <a:srcRect r="7796"/>
          <a:stretch/>
        </p:blipFill>
        <p:spPr>
          <a:xfrm>
            <a:off x="3091171" y="2056931"/>
            <a:ext cx="5570537" cy="37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556026" y="5931971"/>
            <a:ext cx="464082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/>
              <a:t>P92 and VM12 at </a:t>
            </a:r>
            <a:r>
              <a:rPr lang="en-GB" sz="1800">
                <a:latin typeface="Times New Roman"/>
                <a:ea typeface="Times New Roman"/>
              </a:rPr>
              <a:t>550°C in Ar-50%CO</a:t>
            </a:r>
            <a:r>
              <a:rPr lang="en-GB" sz="1800" baseline="-25000">
                <a:latin typeface="Times New Roman"/>
                <a:ea typeface="Times New Roman"/>
              </a:rPr>
              <a:t>2</a:t>
            </a:r>
            <a:endParaRPr lang="en-A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Oxide-Alloy Interface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2014537" y="2295525"/>
            <a:ext cx="8162925" cy="3038475"/>
          </a:xfrm>
        </p:spPr>
        <p:txBody>
          <a:bodyPr/>
          <a:lstStyle/>
          <a:p>
            <a:pPr marL="342900" indent="-342900" algn="l">
              <a:buFont typeface="Arial" charset="0"/>
              <a:buChar char="•"/>
            </a:pPr>
            <a:r>
              <a:rPr lang="en-AU"/>
              <a:t>Interface moves, because ..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AU"/>
              <a:t>Alloy carbon concentration increases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Non-equilibrium Boundary Condition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2647950"/>
            <a:ext cx="9144000" cy="2609850"/>
          </a:xfrm>
          <a:blipFill>
            <a:blip r:embed="rId2"/>
            <a:stretch>
              <a:fillRect t="-1632"/>
            </a:stretch>
          </a:blipFill>
        </p:spPr>
        <p:txBody>
          <a:bodyPr/>
          <a:lstStyle/>
          <a:p>
            <a:r>
              <a:rPr lang="en-AU"/>
              <a:t> 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Boundary Value of C Concentration</a:t>
            </a:r>
          </a:p>
        </p:txBody>
      </p:sp>
      <p:pic>
        <p:nvPicPr>
          <p:cNvPr id="2051" name="Picture 3"/>
          <p:cNvPicPr/>
          <p:nvPr/>
        </p:nvPicPr>
        <p:blipFill>
          <a:blip r:embed="rId2"/>
          <a:srcRect r="7796"/>
          <a:stretch/>
        </p:blipFill>
        <p:spPr>
          <a:xfrm>
            <a:off x="3091171" y="2056931"/>
            <a:ext cx="5570537" cy="375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556026" y="5931971"/>
            <a:ext cx="464082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/>
              <a:t>P92 and VM12 at </a:t>
            </a:r>
            <a:r>
              <a:rPr lang="en-GB" sz="1800">
                <a:latin typeface="Times New Roman"/>
                <a:ea typeface="Times New Roman"/>
              </a:rPr>
              <a:t>550°C in Ar-50%CO</a:t>
            </a:r>
            <a:r>
              <a:rPr lang="en-GB" sz="1800" baseline="-25000">
                <a:latin typeface="Times New Roman"/>
                <a:ea typeface="Times New Roman"/>
              </a:rPr>
              <a:t>2</a:t>
            </a:r>
            <a:endParaRPr lang="en-AU"/>
          </a:p>
        </p:txBody>
      </p:sp>
      <p:sp>
        <p:nvSpPr>
          <p:cNvPr id="5" name="TextBox 4"/>
          <p:cNvSpPr txBox="1"/>
          <p:nvPr/>
        </p:nvSpPr>
        <p:spPr>
          <a:xfrm>
            <a:off x="8582193" y="3934943"/>
            <a:ext cx="1381539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/>
              <a:t>Equilibrium:</a:t>
            </a:r>
          </a:p>
          <a:p>
            <a:pPr algn="ctr"/>
            <a:r>
              <a:rPr lang="en-AU"/>
              <a:t>6.8 at. 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57589" y="2350082"/>
            <a:ext cx="1381539" cy="6463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/>
              <a:t>Equilibrium:</a:t>
            </a:r>
          </a:p>
          <a:p>
            <a:pPr algn="ctr"/>
            <a:r>
              <a:rPr lang="en-AU"/>
              <a:t>9.1 at. %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/>
        <p:txBody>
          <a:bodyPr/>
          <a:lstStyle/>
          <a:p>
            <a:r>
              <a:rPr lang="en-AU"/>
              <a:t>Non-equilibrium Boundary Condition</a:t>
            </a:r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524000" y="1981200"/>
            <a:ext cx="9144000" cy="1085128"/>
          </a:xfrm>
          <a:blipFill>
            <a:blip r:embed="rId2"/>
            <a:stretch>
              <a:fillRect t="-3933"/>
            </a:stretch>
          </a:blipFill>
        </p:spPr>
        <p:txBody>
          <a:bodyPr/>
          <a:lstStyle/>
          <a:p>
            <a:r>
              <a:rPr lang="en-AU"/>
              <a:t> </a:t>
            </a:r>
          </a:p>
        </p:txBody>
      </p:sp>
      <p:sp>
        <p:nvSpPr>
          <p:cNvPr id="4" name="Rectangle 3"/>
          <p:cNvSpPr/>
          <p:nvPr/>
        </p:nvSpPr>
        <p:spPr>
          <a:xfrm>
            <a:off x="4619625" y="3771900"/>
            <a:ext cx="561975" cy="2171700"/>
          </a:xfrm>
          <a:prstGeom prst="rect">
            <a:avLst/>
          </a:prstGeom>
          <a:solidFill>
            <a:srgbClr val="92D050">
              <a:alpha val="61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619625" y="2396913"/>
            <a:ext cx="2857500" cy="57893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txBody>
          <a:bodyPr anchor="ctr"/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619625" y="2692191"/>
            <a:ext cx="533400" cy="1689309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/>
          </a:ln>
        </p:spPr>
      </p:cxnSp>
      <p:sp>
        <p:nvSpPr>
          <p:cNvPr id="5" name="TextBox 4"/>
          <p:cNvSpPr txBox="1"/>
          <p:nvPr/>
        </p:nvSpPr>
        <p:spPr>
          <a:xfrm>
            <a:off x="2990850" y="4381500"/>
            <a:ext cx="838200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/>
              <a:t>Gas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05575" y="4381500"/>
            <a:ext cx="838200" cy="36933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AU"/>
              <a:t>Alloy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67225" y="6002841"/>
            <a:ext cx="838200" cy="646331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/>
              <a:t>Oxide scale</a:t>
            </a:r>
          </a:p>
        </p:txBody>
      </p:sp>
    </p:spTree>
  </p:cSld>
  <p:clrMapOvr>
    <a:masterClrMapping/>
  </p:clrMapOvr>
</p:sld>
</file>